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sldIdLst>
    <p:sldId id="256" r:id="rId2"/>
    <p:sldId id="257" r:id="rId3"/>
    <p:sldId id="269" r:id="rId4"/>
    <p:sldId id="258" r:id="rId5"/>
    <p:sldId id="259" r:id="rId6"/>
    <p:sldId id="270" r:id="rId7"/>
    <p:sldId id="271" r:id="rId8"/>
    <p:sldId id="272" r:id="rId9"/>
    <p:sldId id="260" r:id="rId10"/>
    <p:sldId id="261" r:id="rId11"/>
    <p:sldId id="262" r:id="rId12"/>
    <p:sldId id="263" r:id="rId13"/>
    <p:sldId id="264" r:id="rId14"/>
    <p:sldId id="265" r:id="rId15"/>
    <p:sldId id="273" r:id="rId16"/>
    <p:sldId id="274" r:id="rId17"/>
    <p:sldId id="275" r:id="rId18"/>
    <p:sldId id="283" r:id="rId19"/>
    <p:sldId id="276" r:id="rId20"/>
    <p:sldId id="277" r:id="rId21"/>
    <p:sldId id="278" r:id="rId22"/>
    <p:sldId id="266" r:id="rId23"/>
    <p:sldId id="267" r:id="rId24"/>
    <p:sldId id="268" r:id="rId25"/>
    <p:sldId id="279" r:id="rId26"/>
    <p:sldId id="280" r:id="rId27"/>
    <p:sldId id="281" r:id="rId28"/>
    <p:sldId id="28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29" autoAdjust="0"/>
    <p:restoredTop sz="94660"/>
  </p:normalViewPr>
  <p:slideViewPr>
    <p:cSldViewPr snapToGrid="0" showGuides="1">
      <p:cViewPr varScale="1">
        <p:scale>
          <a:sx n="89" d="100"/>
          <a:sy n="89" d="100"/>
        </p:scale>
        <p:origin x="72"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3/7/2024</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20760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3/7/2024</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286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3/7/2024</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1924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3/7/2024</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5681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3/7/2024</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0252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3/7/2024</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8697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3/7/2024</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9525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3/7/2024</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7086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3/7/2024</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2848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3/7/2024</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9231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3/7/2024</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1249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3/7/2024</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3336966147"/>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7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9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140.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5" Type="http://schemas.openxmlformats.org/officeDocument/2006/relationships/image" Target="../media/image42.png"/><Relationship Id="rId4" Type="http://schemas.openxmlformats.org/officeDocument/2006/relationships/image" Target="../media/image20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7278C5-34E8-4293-BE47-73B18483A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a:extLst>
              <a:ext uri="{FF2B5EF4-FFF2-40B4-BE49-F238E27FC236}">
                <a16:creationId xmlns:a16="http://schemas.microsoft.com/office/drawing/2014/main" id="{9A3F5928-D955-456A-97B5-AA390B8CE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21" name="Picture 20">
            <a:extLst>
              <a:ext uri="{FF2B5EF4-FFF2-40B4-BE49-F238E27FC236}">
                <a16:creationId xmlns:a16="http://schemas.microsoft.com/office/drawing/2014/main" id="{77C7FEAF-B2A1-D1B2-0534-2D2E7F980D1F}"/>
              </a:ext>
            </a:extLst>
          </p:cNvPr>
          <p:cNvPicPr>
            <a:picLocks noChangeAspect="1"/>
          </p:cNvPicPr>
          <p:nvPr/>
        </p:nvPicPr>
        <p:blipFill rotWithShape="1">
          <a:blip r:embed="rId4">
            <a:duotone>
              <a:schemeClr val="accent1">
                <a:shade val="45000"/>
                <a:satMod val="135000"/>
              </a:schemeClr>
              <a:prstClr val="white"/>
            </a:duotone>
            <a:alphaModFix amt="35000"/>
          </a:blip>
          <a:srcRect t="20213"/>
          <a:stretch/>
        </p:blipFill>
        <p:spPr>
          <a:xfrm>
            <a:off x="20" y="-8877"/>
            <a:ext cx="12191980" cy="6858000"/>
          </a:xfrm>
          <a:prstGeom prst="rect">
            <a:avLst/>
          </a:prstGeom>
        </p:spPr>
      </p:pic>
      <p:sp>
        <p:nvSpPr>
          <p:cNvPr id="2" name="Title 1">
            <a:extLst>
              <a:ext uri="{FF2B5EF4-FFF2-40B4-BE49-F238E27FC236}">
                <a16:creationId xmlns:a16="http://schemas.microsoft.com/office/drawing/2014/main" id="{130D8C4F-BD71-2807-36F4-ADA650688C0C}"/>
              </a:ext>
            </a:extLst>
          </p:cNvPr>
          <p:cNvSpPr>
            <a:spLocks noGrp="1"/>
          </p:cNvSpPr>
          <p:nvPr>
            <p:ph type="ctrTitle"/>
          </p:nvPr>
        </p:nvSpPr>
        <p:spPr>
          <a:xfrm>
            <a:off x="1256275" y="2271449"/>
            <a:ext cx="9679449" cy="2847058"/>
          </a:xfrm>
        </p:spPr>
        <p:txBody>
          <a:bodyPr vert="horz" lIns="91440" tIns="45720" rIns="91440" bIns="45720" rtlCol="0" anchor="b">
            <a:normAutofit/>
          </a:bodyPr>
          <a:lstStyle/>
          <a:p>
            <a:pPr marL="0" marR="0">
              <a:spcAft>
                <a:spcPts val="0"/>
              </a:spcAft>
            </a:pPr>
            <a:br>
              <a:rPr lang="en-US" sz="2300" b="1" i="0" kern="1200" cap="all" baseline="0" dirty="0">
                <a:solidFill>
                  <a:srgbClr val="FFFFFF"/>
                </a:solidFill>
                <a:effectLst/>
                <a:latin typeface="+mj-lt"/>
                <a:ea typeface="+mj-ea"/>
                <a:cs typeface="+mj-cs"/>
              </a:rPr>
            </a:br>
            <a:br>
              <a:rPr lang="en-US" sz="2300" b="1" i="0" kern="1200" cap="all" baseline="0" dirty="0">
                <a:solidFill>
                  <a:srgbClr val="FFFFFF"/>
                </a:solidFill>
                <a:effectLst/>
                <a:latin typeface="+mj-lt"/>
                <a:ea typeface="+mj-ea"/>
                <a:cs typeface="+mj-cs"/>
              </a:rPr>
            </a:br>
            <a:br>
              <a:rPr lang="en-US" sz="2300" b="1" i="0" kern="1200" cap="all" baseline="0" dirty="0">
                <a:solidFill>
                  <a:srgbClr val="FFFFFF"/>
                </a:solidFill>
                <a:effectLst/>
                <a:latin typeface="+mj-lt"/>
                <a:ea typeface="+mj-ea"/>
                <a:cs typeface="+mj-cs"/>
              </a:rPr>
            </a:br>
            <a:br>
              <a:rPr lang="en-US" sz="2300" b="1" i="0" kern="1200" cap="all" baseline="0" dirty="0">
                <a:solidFill>
                  <a:srgbClr val="FFFFFF"/>
                </a:solidFill>
                <a:effectLst/>
                <a:latin typeface="+mj-lt"/>
                <a:ea typeface="+mj-ea"/>
                <a:cs typeface="+mj-cs"/>
              </a:rPr>
            </a:br>
            <a:br>
              <a:rPr lang="en-US" sz="2300" b="1" i="0" kern="1200" cap="all" baseline="0" dirty="0">
                <a:solidFill>
                  <a:srgbClr val="FFFFFF"/>
                </a:solidFill>
                <a:effectLst/>
                <a:latin typeface="+mj-lt"/>
                <a:ea typeface="+mj-ea"/>
                <a:cs typeface="+mj-cs"/>
              </a:rPr>
            </a:br>
            <a:br>
              <a:rPr lang="en-US" sz="2300" b="1" i="0" kern="1200" cap="all" baseline="0" dirty="0">
                <a:solidFill>
                  <a:srgbClr val="FFFFFF"/>
                </a:solidFill>
                <a:effectLst/>
                <a:latin typeface="+mj-lt"/>
                <a:ea typeface="+mj-ea"/>
                <a:cs typeface="+mj-cs"/>
              </a:rPr>
            </a:br>
            <a:endParaRPr lang="en-US" sz="2300" b="1" i="0" kern="1200" cap="all" baseline="0" dirty="0">
              <a:solidFill>
                <a:srgbClr val="FFFFFF"/>
              </a:solidFill>
              <a:latin typeface="+mj-lt"/>
              <a:ea typeface="+mj-ea"/>
              <a:cs typeface="+mj-cs"/>
            </a:endParaRPr>
          </a:p>
        </p:txBody>
      </p:sp>
      <p:sp>
        <p:nvSpPr>
          <p:cNvPr id="3" name="Subtitle 2">
            <a:extLst>
              <a:ext uri="{FF2B5EF4-FFF2-40B4-BE49-F238E27FC236}">
                <a16:creationId xmlns:a16="http://schemas.microsoft.com/office/drawing/2014/main" id="{8650FB6C-4D4F-EA82-FBF3-B00F1037FFCE}"/>
              </a:ext>
            </a:extLst>
          </p:cNvPr>
          <p:cNvSpPr>
            <a:spLocks noGrp="1"/>
          </p:cNvSpPr>
          <p:nvPr>
            <p:ph type="subTitle" idx="1"/>
          </p:nvPr>
        </p:nvSpPr>
        <p:spPr>
          <a:xfrm>
            <a:off x="1120349" y="4879832"/>
            <a:ext cx="9679449" cy="750259"/>
          </a:xfrm>
        </p:spPr>
        <p:txBody>
          <a:bodyPr vert="horz" lIns="91440" tIns="45720" rIns="91440" bIns="45720" rtlCol="0" anchor="ctr">
            <a:normAutofit fontScale="77500" lnSpcReduction="20000"/>
          </a:bodyPr>
          <a:lstStyle/>
          <a:p>
            <a:pPr marR="0">
              <a:spcAft>
                <a:spcPts val="0"/>
              </a:spcAft>
            </a:pPr>
            <a:endParaRPr lang="en-US" sz="1600" b="1" kern="1200" dirty="0">
              <a:solidFill>
                <a:srgbClr val="FFFFFF"/>
              </a:solidFill>
              <a:effectLst/>
              <a:latin typeface="+mn-lt"/>
              <a:ea typeface="+mn-ea"/>
              <a:cs typeface="+mn-cs"/>
            </a:endParaRPr>
          </a:p>
          <a:p>
            <a:pPr marR="0">
              <a:spcAft>
                <a:spcPts val="0"/>
              </a:spcAft>
            </a:pPr>
            <a:r>
              <a:rPr lang="en-US" sz="1600" b="1" kern="1200" dirty="0">
                <a:solidFill>
                  <a:srgbClr val="FFFFFF"/>
                </a:solidFill>
                <a:effectLst/>
                <a:latin typeface="+mn-lt"/>
                <a:ea typeface="+mn-ea"/>
                <a:cs typeface="+mn-cs"/>
              </a:rPr>
              <a:t>By:</a:t>
            </a:r>
            <a:r>
              <a:rPr lang="en-US" sz="1600" kern="1200" dirty="0">
                <a:solidFill>
                  <a:srgbClr val="FFFFFF"/>
                </a:solidFill>
                <a:effectLst/>
                <a:latin typeface="+mn-lt"/>
                <a:ea typeface="+mn-ea"/>
                <a:cs typeface="+mn-cs"/>
              </a:rPr>
              <a:t> Biniam Abebe </a:t>
            </a:r>
            <a:endParaRPr lang="en-US" sz="1600" kern="1200" dirty="0">
              <a:solidFill>
                <a:srgbClr val="FFFFFF"/>
              </a:solidFill>
              <a:latin typeface="+mn-lt"/>
              <a:ea typeface="+mn-ea"/>
              <a:cs typeface="+mn-cs"/>
            </a:endParaRPr>
          </a:p>
          <a:p>
            <a:pPr marR="0">
              <a:spcAft>
                <a:spcPts val="0"/>
              </a:spcAft>
            </a:pPr>
            <a:r>
              <a:rPr lang="en-US" sz="1600" kern="1200" dirty="0">
                <a:solidFill>
                  <a:srgbClr val="FFFFFF"/>
                </a:solidFill>
                <a:effectLst/>
                <a:latin typeface="+mn-lt"/>
                <a:ea typeface="+mn-ea"/>
                <a:cs typeface="+mn-cs"/>
              </a:rPr>
              <a:t>March 2024</a:t>
            </a:r>
          </a:p>
          <a:p>
            <a:endParaRPr lang="en-US" sz="1900" kern="1200" dirty="0">
              <a:solidFill>
                <a:srgbClr val="FFFFFF"/>
              </a:solidFill>
              <a:latin typeface="+mn-lt"/>
              <a:ea typeface="+mn-ea"/>
              <a:cs typeface="+mn-cs"/>
            </a:endParaRPr>
          </a:p>
        </p:txBody>
      </p:sp>
      <p:cxnSp>
        <p:nvCxnSpPr>
          <p:cNvPr id="22" name="Straight Connector 2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6"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954" y="2875093"/>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8"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734" y="31043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0"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414" y="361953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5" name="TextBox 4">
            <a:extLst>
              <a:ext uri="{FF2B5EF4-FFF2-40B4-BE49-F238E27FC236}">
                <a16:creationId xmlns:a16="http://schemas.microsoft.com/office/drawing/2014/main" id="{E0B69DBD-9649-040F-2849-AA1957527040}"/>
              </a:ext>
            </a:extLst>
          </p:cNvPr>
          <p:cNvSpPr txBox="1"/>
          <p:nvPr/>
        </p:nvSpPr>
        <p:spPr>
          <a:xfrm>
            <a:off x="3550507" y="1830932"/>
            <a:ext cx="4819135" cy="1938992"/>
          </a:xfrm>
          <a:prstGeom prst="rect">
            <a:avLst/>
          </a:prstGeom>
          <a:noFill/>
        </p:spPr>
        <p:txBody>
          <a:bodyPr wrap="square">
            <a:spAutoFit/>
          </a:bodyPr>
          <a:lstStyle/>
          <a:p>
            <a:pPr algn="ctr">
              <a:spcAft>
                <a:spcPts val="600"/>
              </a:spcAf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University of North Texas</a:t>
            </a:r>
            <a:br>
              <a:rPr lang="en-US" dirty="0">
                <a:effectLst/>
                <a:latin typeface="Calibri" panose="020F0502020204030204" pitchFamily="34" charset="0"/>
                <a:ea typeface="Calibri" panose="020F0502020204030204" pitchFamily="34" charset="0"/>
                <a:cs typeface="Times New Roman" panose="02020603050405020304" pitchFamily="18" charset="0"/>
              </a:rPr>
            </a:b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lgn="ctr">
              <a:spcAft>
                <a:spcPts val="600"/>
              </a:spcAft>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ADTA  5130 Data Analytics</a:t>
            </a:r>
            <a:br>
              <a:rPr lang="en-US" dirty="0">
                <a:effectLst/>
                <a:latin typeface="Calibri" panose="020F0502020204030204" pitchFamily="34" charset="0"/>
                <a:ea typeface="Calibri" panose="020F0502020204030204" pitchFamily="34" charset="0"/>
                <a:cs typeface="Times New Roman" panose="02020603050405020304" pitchFamily="18" charset="0"/>
              </a:rPr>
            </a:br>
            <a:r>
              <a:rPr lang="en-US" dirty="0">
                <a:effectLst/>
                <a:latin typeface="Calibri" panose="020F0502020204030204" pitchFamily="34" charset="0"/>
                <a:ea typeface="Calibri" panose="020F0502020204030204" pitchFamily="34" charset="0"/>
                <a:cs typeface="Times New Roman" panose="02020603050405020304" pitchFamily="18" charset="0"/>
              </a:rPr>
              <a:t>Team 15</a:t>
            </a:r>
          </a:p>
          <a:p>
            <a:pPr algn="ctr">
              <a:spcAft>
                <a:spcPts val="6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Flight Price Prediction</a:t>
            </a:r>
            <a:br>
              <a:rPr lang="en-US"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71" name="Video 70">
            <a:hlinkClick r:id="" action="ppaction://media"/>
            <a:extLst>
              <a:ext uri="{FF2B5EF4-FFF2-40B4-BE49-F238E27FC236}">
                <a16:creationId xmlns:a16="http://schemas.microsoft.com/office/drawing/2014/main" id="{1BF68299-CCDE-D930-188A-3D010B8B836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134600" y="4731625"/>
            <a:ext cx="2057400" cy="2057400"/>
          </a:xfrm>
          <a:prstGeom prst="ellipse">
            <a:avLst/>
          </a:prstGeom>
        </p:spPr>
      </p:pic>
    </p:spTree>
    <p:extLst>
      <p:ext uri="{BB962C8B-B14F-4D97-AF65-F5344CB8AC3E}">
        <p14:creationId xmlns:p14="http://schemas.microsoft.com/office/powerpoint/2010/main" val="353995802"/>
      </p:ext>
    </p:extLst>
  </p:cSld>
  <p:clrMapOvr>
    <a:masterClrMapping/>
  </p:clrMapOvr>
  <mc:AlternateContent xmlns:mc="http://schemas.openxmlformats.org/markup-compatibility/2006">
    <mc:Choice xmlns:p14="http://schemas.microsoft.com/office/powerpoint/2010/main" Requires="p14">
      <p:transition spd="slow" p14:dur="2000" advTm="9543"/>
    </mc:Choice>
    <mc:Fallback>
      <p:transition spd="slow" advTm="95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1"/>
                </p:tgtEl>
              </p:cMediaNode>
            </p:video>
            <p:seq concurrent="1" nextAc="seek">
              <p:cTn id="8" restart="whenNotActive" fill="hold" evtFilter="cancelBubble" nodeType="interactiveSeq">
                <p:stCondLst>
                  <p:cond evt="onClick" delay="0">
                    <p:tgtEl>
                      <p:spTgt spid="7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1"/>
                                        </p:tgtEl>
                                      </p:cBhvr>
                                    </p:cmd>
                                  </p:childTnLst>
                                </p:cTn>
                              </p:par>
                            </p:childTnLst>
                          </p:cTn>
                        </p:par>
                      </p:childTnLst>
                    </p:cTn>
                  </p:par>
                </p:childTnLst>
              </p:cTn>
              <p:nextCondLst>
                <p:cond evt="onClick" delay="0">
                  <p:tgtEl>
                    <p:spTgt spid="71"/>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01132-3BCC-8555-EDC4-4423B3AFB937}"/>
              </a:ext>
            </a:extLst>
          </p:cNvPr>
          <p:cNvSpPr>
            <a:spLocks noGrp="1"/>
          </p:cNvSpPr>
          <p:nvPr>
            <p:ph type="title"/>
          </p:nvPr>
        </p:nvSpPr>
        <p:spPr/>
        <p:txBody>
          <a:bodyPr>
            <a:normAutofit/>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Research Questions </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cont</a:t>
            </a:r>
            <a:endParaRPr lang="en-US" sz="1800" dirty="0"/>
          </a:p>
        </p:txBody>
      </p:sp>
      <p:sp>
        <p:nvSpPr>
          <p:cNvPr id="3" name="Content Placeholder 2">
            <a:extLst>
              <a:ext uri="{FF2B5EF4-FFF2-40B4-BE49-F238E27FC236}">
                <a16:creationId xmlns:a16="http://schemas.microsoft.com/office/drawing/2014/main" id="{04952F6A-417B-39A9-FB5A-812CB00FFF9B}"/>
              </a:ext>
            </a:extLst>
          </p:cNvPr>
          <p:cNvSpPr>
            <a:spLocks noGrp="1"/>
          </p:cNvSpPr>
          <p:nvPr>
            <p:ph idx="1"/>
          </p:nvPr>
        </p:nvSpPr>
        <p:spPr>
          <a:xfrm>
            <a:off x="838200" y="1438275"/>
            <a:ext cx="10515600" cy="4351338"/>
          </a:xfrm>
        </p:spPr>
        <p:txBody>
          <a:bodyPr/>
          <a:lstStyle/>
          <a:p>
            <a:pPr marL="0" indent="0">
              <a:buNone/>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e. Does the month of the flight affect its price?</a:t>
            </a:r>
          </a:p>
          <a:p>
            <a:pPr marL="0" indent="0">
              <a:buNone/>
            </a:pPr>
            <a:br>
              <a:rPr lang="en-US" sz="1200" dirty="0">
                <a:effectLst/>
                <a:latin typeface="Times New Roman" panose="02020603050405020304" pitchFamily="18" charset="0"/>
                <a:ea typeface="Calibri" panose="020F0502020204030204" pitchFamily="34" charset="0"/>
                <a:cs typeface="Times New Roman" panose="02020603050405020304" pitchFamily="18" charset="0"/>
              </a:rPr>
            </a:br>
            <a:endParaRPr lang="en-US" dirty="0"/>
          </a:p>
        </p:txBody>
      </p:sp>
      <p:pic>
        <p:nvPicPr>
          <p:cNvPr id="4" name="Picture 3" descr="A graph of a flight&#10;&#10;Description automatically generated">
            <a:extLst>
              <a:ext uri="{FF2B5EF4-FFF2-40B4-BE49-F238E27FC236}">
                <a16:creationId xmlns:a16="http://schemas.microsoft.com/office/drawing/2014/main" id="{99C59F46-3917-1E13-60B8-6D202CF04C9D}"/>
              </a:ext>
            </a:extLst>
          </p:cNvPr>
          <p:cNvPicPr>
            <a:picLocks noChangeAspect="1"/>
          </p:cNvPicPr>
          <p:nvPr/>
        </p:nvPicPr>
        <p:blipFill>
          <a:blip r:embed="rId4"/>
          <a:stretch>
            <a:fillRect/>
          </a:stretch>
        </p:blipFill>
        <p:spPr>
          <a:xfrm>
            <a:off x="3416030" y="2153946"/>
            <a:ext cx="5359940" cy="2729230"/>
          </a:xfrm>
          <a:prstGeom prst="rect">
            <a:avLst/>
          </a:prstGeom>
        </p:spPr>
      </p:pic>
      <p:sp>
        <p:nvSpPr>
          <p:cNvPr id="6" name="TextBox 5">
            <a:extLst>
              <a:ext uri="{FF2B5EF4-FFF2-40B4-BE49-F238E27FC236}">
                <a16:creationId xmlns:a16="http://schemas.microsoft.com/office/drawing/2014/main" id="{A35C7891-5825-F511-FDE9-0C7BC5F0AE4E}"/>
              </a:ext>
            </a:extLst>
          </p:cNvPr>
          <p:cNvSpPr txBox="1"/>
          <p:nvPr/>
        </p:nvSpPr>
        <p:spPr>
          <a:xfrm>
            <a:off x="2642606" y="5315350"/>
            <a:ext cx="8079520" cy="774699"/>
          </a:xfrm>
          <a:prstGeom prst="rect">
            <a:avLst/>
          </a:prstGeom>
          <a:noFill/>
        </p:spPr>
        <p:txBody>
          <a:bodyPr wrap="square">
            <a:spAutoFit/>
          </a:bodyPr>
          <a:lstStyle/>
          <a:p>
            <a:pPr marL="0" marR="0">
              <a:lnSpc>
                <a:spcPct val="200000"/>
              </a:lnSpc>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Key Observations: </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The chart shows various factors, including holiday periods, seasonal demand, and airline pricing strategies, that may affect flight prices.</a:t>
            </a:r>
          </a:p>
        </p:txBody>
      </p:sp>
      <p:pic>
        <p:nvPicPr>
          <p:cNvPr id="10" name="Video 9">
            <a:hlinkClick r:id="" action="ppaction://media"/>
            <a:extLst>
              <a:ext uri="{FF2B5EF4-FFF2-40B4-BE49-F238E27FC236}">
                <a16:creationId xmlns:a16="http://schemas.microsoft.com/office/drawing/2014/main" id="{85E1E930-59D1-3EBA-629B-A641D8EA8D7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254073" y="3041863"/>
            <a:ext cx="2057400" cy="2057400"/>
          </a:xfrm>
          <a:prstGeom prst="ellipse">
            <a:avLst/>
          </a:prstGeom>
        </p:spPr>
      </p:pic>
    </p:spTree>
    <p:extLst>
      <p:ext uri="{BB962C8B-B14F-4D97-AF65-F5344CB8AC3E}">
        <p14:creationId xmlns:p14="http://schemas.microsoft.com/office/powerpoint/2010/main" val="49723336"/>
      </p:ext>
    </p:extLst>
  </p:cSld>
  <p:clrMapOvr>
    <a:masterClrMapping/>
  </p:clrMapOvr>
  <mc:AlternateContent xmlns:mc="http://schemas.openxmlformats.org/markup-compatibility/2006">
    <mc:Choice xmlns:p14="http://schemas.microsoft.com/office/powerpoint/2010/main" Requires="p14">
      <p:transition spd="slow" p14:dur="2000" advTm="36997"/>
    </mc:Choice>
    <mc:Fallback>
      <p:transition spd="slow" advTm="369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9A231-4EC0-3AF5-2E85-4E74FDF0DDEF}"/>
              </a:ext>
            </a:extLst>
          </p:cNvPr>
          <p:cNvSpPr>
            <a:spLocks noGrp="1"/>
          </p:cNvSpPr>
          <p:nvPr>
            <p:ph type="title"/>
          </p:nvPr>
        </p:nvSpPr>
        <p:spPr/>
        <p:txBody>
          <a:bodyPr>
            <a:normAutofit/>
          </a:bodyPr>
          <a:lstStyle/>
          <a:p>
            <a:r>
              <a:rPr lang="en-US" sz="2400" b="1" dirty="0">
                <a:effectLst/>
                <a:latin typeface="Times New Roman" panose="02020603050405020304" pitchFamily="18" charset="0"/>
                <a:ea typeface="Calibri" panose="020F0502020204030204" pitchFamily="34" charset="0"/>
              </a:rPr>
              <a:t>IV. </a:t>
            </a:r>
            <a:r>
              <a:rPr lang="en-US" sz="2000" b="1" dirty="0">
                <a:effectLst/>
                <a:latin typeface="Times New Roman" panose="02020603050405020304" pitchFamily="18" charset="0"/>
                <a:ea typeface="Calibri" panose="020F0502020204030204" pitchFamily="34" charset="0"/>
              </a:rPr>
              <a:t>Hypothesis</a:t>
            </a:r>
            <a:r>
              <a:rPr lang="en-US" sz="2400" b="1" dirty="0">
                <a:effectLst/>
                <a:latin typeface="Times New Roman" panose="02020603050405020304" pitchFamily="18" charset="0"/>
                <a:ea typeface="Calibri" panose="020F0502020204030204" pitchFamily="34" charset="0"/>
              </a:rPr>
              <a:t> Testing</a:t>
            </a:r>
            <a:endParaRPr lang="en-US" sz="2400" b="1" dirty="0"/>
          </a:p>
        </p:txBody>
      </p:sp>
      <p:sp>
        <p:nvSpPr>
          <p:cNvPr id="3" name="Content Placeholder 2">
            <a:extLst>
              <a:ext uri="{FF2B5EF4-FFF2-40B4-BE49-F238E27FC236}">
                <a16:creationId xmlns:a16="http://schemas.microsoft.com/office/drawing/2014/main" id="{73F82070-157F-F9CE-9F5D-1BEE70C71B7A}"/>
              </a:ext>
            </a:extLst>
          </p:cNvPr>
          <p:cNvSpPr>
            <a:spLocks noGrp="1"/>
          </p:cNvSpPr>
          <p:nvPr>
            <p:ph idx="1"/>
          </p:nvPr>
        </p:nvSpPr>
        <p:spPr/>
        <p:txBody>
          <a:bodyPr/>
          <a:lstStyle/>
          <a:p>
            <a:pPr marL="342900" indent="-342900">
              <a:buAutoNum type="alphaLcPeriod"/>
            </a:pPr>
            <a:r>
              <a:rPr lang="en-US" sz="1800" b="1" dirty="0">
                <a:effectLst/>
                <a:latin typeface="Times New Roman" panose="02020603050405020304" pitchFamily="18" charset="0"/>
                <a:ea typeface="Calibri" panose="020F0502020204030204" pitchFamily="34" charset="0"/>
              </a:rPr>
              <a:t>ANOVA Testing</a:t>
            </a:r>
          </a:p>
          <a:p>
            <a:pPr marL="0" marR="0" indent="0">
              <a:lnSpc>
                <a:spcPct val="200000"/>
              </a:lnSpc>
              <a:spcBef>
                <a:spcPts val="0"/>
              </a:spcBef>
              <a:spcAft>
                <a:spcPts val="0"/>
              </a:spcAft>
              <a:buNone/>
            </a:pPr>
            <a:r>
              <a:rPr lang="en-US" sz="1400" spc="25" dirty="0">
                <a:effectLst/>
                <a:latin typeface="Times New Roman" panose="02020603050405020304" pitchFamily="18" charset="0"/>
                <a:ea typeface="Times New Roman" panose="02020603050405020304" pitchFamily="18" charset="0"/>
              </a:rPr>
              <a:t>The following Tests are conducted with the following assumptions to be true.</a:t>
            </a:r>
            <a:endParaRPr lang="en-US" sz="1400" dirty="0">
              <a:effectLst/>
              <a:latin typeface="Times New Roman" panose="02020603050405020304" pitchFamily="18" charset="0"/>
              <a:ea typeface="Times New Roman" panose="02020603050405020304" pitchFamily="18" charset="0"/>
            </a:endParaRPr>
          </a:p>
          <a:p>
            <a:pPr marL="800100" lvl="1" indent="-342900">
              <a:lnSpc>
                <a:spcPct val="200000"/>
              </a:lnSpc>
              <a:spcBef>
                <a:spcPts val="0"/>
              </a:spcBef>
              <a:buFont typeface="Symbol" panose="05050102010706020507" pitchFamily="18" charset="2"/>
              <a:buChar char=""/>
            </a:pPr>
            <a:r>
              <a:rPr lang="en-US" sz="1400" spc="25" dirty="0">
                <a:effectLst/>
                <a:latin typeface="Times New Roman" panose="02020603050405020304" pitchFamily="18" charset="0"/>
                <a:ea typeface="Times New Roman" panose="02020603050405020304" pitchFamily="18" charset="0"/>
              </a:rPr>
              <a:t>The population is Normally distributed.</a:t>
            </a:r>
            <a:endParaRPr lang="en-US" sz="1400" dirty="0">
              <a:effectLst/>
              <a:latin typeface="Times New Roman" panose="02020603050405020304" pitchFamily="18" charset="0"/>
              <a:ea typeface="Times New Roman" panose="02020603050405020304" pitchFamily="18" charset="0"/>
            </a:endParaRPr>
          </a:p>
          <a:p>
            <a:pPr marL="800100" lvl="1" indent="-342900">
              <a:lnSpc>
                <a:spcPct val="200000"/>
              </a:lnSpc>
              <a:spcBef>
                <a:spcPts val="0"/>
              </a:spcBef>
              <a:buFont typeface="Symbol" panose="05050102010706020507" pitchFamily="18" charset="2"/>
              <a:buChar char=""/>
            </a:pPr>
            <a:r>
              <a:rPr lang="en-US" sz="1400" spc="25" dirty="0">
                <a:effectLst/>
                <a:latin typeface="Times New Roman" panose="02020603050405020304" pitchFamily="18" charset="0"/>
                <a:ea typeface="Times New Roman" panose="02020603050405020304" pitchFamily="18" charset="0"/>
              </a:rPr>
              <a:t>The population standard deviations are unknown but assumed equal.</a:t>
            </a:r>
            <a:endParaRPr lang="en-US" sz="1400" dirty="0">
              <a:effectLst/>
              <a:latin typeface="Times New Roman" panose="02020603050405020304" pitchFamily="18" charset="0"/>
              <a:ea typeface="Times New Roman" panose="02020603050405020304" pitchFamily="18" charset="0"/>
            </a:endParaRPr>
          </a:p>
          <a:p>
            <a:pPr marL="800100" lvl="1" indent="-342900">
              <a:lnSpc>
                <a:spcPct val="200000"/>
              </a:lnSpc>
              <a:spcBef>
                <a:spcPts val="0"/>
              </a:spcBef>
              <a:buFont typeface="Symbol" panose="05050102010706020507" pitchFamily="18" charset="2"/>
              <a:buChar char=""/>
            </a:pPr>
            <a:r>
              <a:rPr lang="en-US" sz="1400" spc="25" dirty="0">
                <a:effectLst/>
                <a:latin typeface="Times New Roman" panose="02020603050405020304" pitchFamily="18" charset="0"/>
                <a:ea typeface="Times New Roman" panose="02020603050405020304" pitchFamily="18" charset="0"/>
              </a:rPr>
              <a:t>The samples are selected independently. </a:t>
            </a:r>
            <a:endParaRPr lang="en-US" sz="1400" dirty="0">
              <a:effectLst/>
              <a:latin typeface="Times New Roman" panose="02020603050405020304" pitchFamily="18" charset="0"/>
              <a:ea typeface="Times New Roman" panose="02020603050405020304" pitchFamily="18" charset="0"/>
            </a:endParaRPr>
          </a:p>
          <a:p>
            <a:pPr marL="514350" indent="-514350">
              <a:buAutoNum type="alphaLcPeriod"/>
            </a:pPr>
            <a:endParaRPr lang="en-US" b="1" dirty="0"/>
          </a:p>
        </p:txBody>
      </p:sp>
      <p:pic>
        <p:nvPicPr>
          <p:cNvPr id="8" name="Video 7">
            <a:hlinkClick r:id="" action="ppaction://media"/>
            <a:extLst>
              <a:ext uri="{FF2B5EF4-FFF2-40B4-BE49-F238E27FC236}">
                <a16:creationId xmlns:a16="http://schemas.microsoft.com/office/drawing/2014/main" id="{EB94A09D-98F3-F6C4-C04C-7905ED8A3CF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7577748"/>
      </p:ext>
    </p:extLst>
  </p:cSld>
  <p:clrMapOvr>
    <a:masterClrMapping/>
  </p:clrMapOvr>
  <mc:AlternateContent xmlns:mc="http://schemas.openxmlformats.org/markup-compatibility/2006">
    <mc:Choice xmlns:p14="http://schemas.microsoft.com/office/powerpoint/2010/main" Requires="p14">
      <p:transition spd="slow" p14:dur="2000" advTm="30072"/>
    </mc:Choice>
    <mc:Fallback>
      <p:transition spd="slow" advTm="300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221A6-67D0-AE2A-EE2A-45C5FD121AB9}"/>
              </a:ext>
            </a:extLst>
          </p:cNvPr>
          <p:cNvSpPr>
            <a:spLocks noGrp="1"/>
          </p:cNvSpPr>
          <p:nvPr>
            <p:ph type="title"/>
          </p:nvPr>
        </p:nvSpPr>
        <p:spPr>
          <a:xfrm>
            <a:off x="838200" y="365126"/>
            <a:ext cx="10515600" cy="866145"/>
          </a:xfrm>
        </p:spPr>
        <p:txBody>
          <a:bodyPr>
            <a:normAutofit fontScale="90000"/>
          </a:bodyPr>
          <a:lstStyle/>
          <a:p>
            <a:br>
              <a:rPr lang="en-US" sz="1800" b="1" dirty="0">
                <a:effectLst/>
                <a:latin typeface="Times New Roman" panose="02020603050405020304" pitchFamily="18" charset="0"/>
                <a:ea typeface="Calibri" panose="020F0502020204030204" pitchFamily="34" charset="0"/>
              </a:rPr>
            </a:br>
            <a:br>
              <a:rPr lang="en-US" sz="1800" b="1" dirty="0">
                <a:effectLst/>
                <a:latin typeface="Times New Roman" panose="02020603050405020304" pitchFamily="18" charset="0"/>
                <a:ea typeface="Calibri" panose="020F0502020204030204" pitchFamily="34" charset="0"/>
              </a:rPr>
            </a:br>
            <a:br>
              <a:rPr lang="en-US" sz="1800" b="1" dirty="0">
                <a:effectLst/>
                <a:latin typeface="Times New Roman" panose="02020603050405020304" pitchFamily="18" charset="0"/>
                <a:ea typeface="Calibri" panose="020F0502020204030204" pitchFamily="34" charset="0"/>
              </a:rPr>
            </a:br>
            <a:r>
              <a:rPr lang="en-US" sz="1800" b="1" i="1" dirty="0">
                <a:effectLst/>
                <a:latin typeface="Times New Roman" panose="02020603050405020304" pitchFamily="18" charset="0"/>
                <a:ea typeface="Calibri" panose="020F0502020204030204" pitchFamily="34" charset="0"/>
              </a:rPr>
              <a:t>a. ANOVA Testing </a:t>
            </a:r>
            <a:r>
              <a:rPr lang="en-US" sz="1800" b="1" dirty="0">
                <a:effectLst/>
                <a:latin typeface="Times New Roman" panose="02020603050405020304" pitchFamily="18" charset="0"/>
                <a:ea typeface="Calibri" panose="020F0502020204030204" pitchFamily="34" charset="0"/>
              </a:rPr>
              <a:t>…Cont.</a:t>
            </a:r>
            <a:br>
              <a:rPr lang="en-US" sz="4400" b="1" dirty="0">
                <a:effectLst/>
                <a:latin typeface="Times New Roman" panose="02020603050405020304" pitchFamily="18" charset="0"/>
                <a:ea typeface="Calibri" panose="020F0502020204030204" pitchFamily="34" charset="0"/>
              </a:rPr>
            </a:br>
            <a:endParaRPr lang="en-US" dirty="0"/>
          </a:p>
        </p:txBody>
      </p:sp>
      <p:sp>
        <p:nvSpPr>
          <p:cNvPr id="3" name="Content Placeholder 2">
            <a:extLst>
              <a:ext uri="{FF2B5EF4-FFF2-40B4-BE49-F238E27FC236}">
                <a16:creationId xmlns:a16="http://schemas.microsoft.com/office/drawing/2014/main" id="{083AB85B-30C8-3736-FBD0-853E003CF91F}"/>
              </a:ext>
            </a:extLst>
          </p:cNvPr>
          <p:cNvSpPr>
            <a:spLocks noGrp="1"/>
          </p:cNvSpPr>
          <p:nvPr>
            <p:ph idx="1"/>
          </p:nvPr>
        </p:nvSpPr>
        <p:spPr>
          <a:xfrm>
            <a:off x="838200" y="1300523"/>
            <a:ext cx="9899210" cy="3352958"/>
          </a:xfrm>
        </p:spPr>
        <p:txBody>
          <a:bodyPr>
            <a:normAutofit fontScale="70000" lnSpcReduction="20000"/>
          </a:bodyPr>
          <a:lstStyle/>
          <a:p>
            <a:pPr marL="0" marR="0" indent="0" algn="just">
              <a:lnSpc>
                <a:spcPct val="115000"/>
              </a:lnSpc>
              <a:spcBef>
                <a:spcPts val="1200"/>
              </a:spcBef>
              <a:spcAft>
                <a:spcPts val="0"/>
              </a:spcAft>
              <a:buNone/>
            </a:pPr>
            <a:r>
              <a:rPr lang="en-US" sz="2000" b="1" i="1" spc="2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Does the meaning of flight price differ significantly across airlines?</a:t>
            </a:r>
            <a:r>
              <a:rPr lang="en-US" sz="2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200000"/>
              </a:lnSpc>
              <a:spcBef>
                <a:spcPts val="0"/>
              </a:spcBef>
              <a:spcAft>
                <a:spcPts val="0"/>
              </a:spcAft>
              <a:buNone/>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200000"/>
              </a:lnSpc>
              <a:spcBef>
                <a:spcPts val="0"/>
              </a:spcBef>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The flight prices are the dependent variable, and the airlines act as the independent, categorical variable. The purpose is to uncover if there are statistically significant differences in average flight prices among different.</a:t>
            </a:r>
          </a:p>
          <a:p>
            <a:pPr marL="0" indent="0">
              <a:lnSpc>
                <a:spcPct val="200000"/>
              </a:lnSpc>
              <a:spcBef>
                <a:spcPts val="0"/>
              </a:spcBef>
              <a:buNone/>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2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Hypothesis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2000"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228600" lvl="1" indent="0">
              <a:lnSpc>
                <a:spcPct val="200000"/>
              </a:lnSpc>
              <a:spcBef>
                <a:spcPts val="0"/>
              </a:spcBef>
              <a:buNone/>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H</a:t>
            </a:r>
            <a:r>
              <a:rPr lang="en-US" sz="2000" baseline="-25000" dirty="0">
                <a:effectLst/>
                <a:latin typeface="Times New Roman" panose="02020603050405020304" pitchFamily="18" charset="0"/>
                <a:ea typeface="Calibri" panose="020F0502020204030204" pitchFamily="34" charset="0"/>
                <a:cs typeface="Times New Roman" panose="02020603050405020304" pitchFamily="18" charset="0"/>
              </a:rPr>
              <a:t>0</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The Mean of flight prices do not differ significantly across airlines.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228600" lvl="1" indent="0">
              <a:lnSpc>
                <a:spcPct val="200000"/>
              </a:lnSpc>
              <a:spcBef>
                <a:spcPts val="0"/>
              </a:spcBef>
              <a:buNone/>
            </a:pPr>
            <a:r>
              <a:rPr lang="en-US" sz="2000" dirty="0">
                <a:effectLst/>
                <a:latin typeface="Times New Roman" panose="02020603050405020304" pitchFamily="18" charset="0"/>
                <a:ea typeface="Calibri" panose="020F0502020204030204" pitchFamily="34" charset="0"/>
              </a:rPr>
              <a:t> H</a:t>
            </a:r>
            <a:r>
              <a:rPr lang="en-US" sz="2000" baseline="-25000" dirty="0">
                <a:effectLst/>
                <a:latin typeface="Times New Roman" panose="02020603050405020304" pitchFamily="18" charset="0"/>
                <a:ea typeface="Calibri" panose="020F0502020204030204" pitchFamily="34" charset="0"/>
              </a:rPr>
              <a:t>1</a:t>
            </a:r>
            <a:r>
              <a:rPr lang="en-US" sz="2000" dirty="0">
                <a:effectLst/>
                <a:latin typeface="Times New Roman" panose="02020603050405020304" pitchFamily="18" charset="0"/>
                <a:ea typeface="Calibri" panose="020F0502020204030204" pitchFamily="34" charset="0"/>
              </a:rPr>
              <a:t>: At least one airline has a significantly different mean of flight price compared to others.</a:t>
            </a:r>
          </a:p>
          <a:p>
            <a:endParaRPr lang="en-US" dirty="0"/>
          </a:p>
        </p:txBody>
      </p:sp>
      <p:pic>
        <p:nvPicPr>
          <p:cNvPr id="7" name="Video 6">
            <a:hlinkClick r:id="" action="ppaction://media"/>
            <a:extLst>
              <a:ext uri="{FF2B5EF4-FFF2-40B4-BE49-F238E27FC236}">
                <a16:creationId xmlns:a16="http://schemas.microsoft.com/office/drawing/2014/main" id="{CD2BB3F9-27EB-D79C-1A84-11B8C50CF80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22172818"/>
      </p:ext>
    </p:extLst>
  </p:cSld>
  <p:clrMapOvr>
    <a:masterClrMapping/>
  </p:clrMapOvr>
  <mc:AlternateContent xmlns:mc="http://schemas.openxmlformats.org/markup-compatibility/2006">
    <mc:Choice xmlns:p14="http://schemas.microsoft.com/office/powerpoint/2010/main" Requires="p14">
      <p:transition spd="slow" p14:dur="2000" advTm="51020"/>
    </mc:Choice>
    <mc:Fallback>
      <p:transition spd="slow" advTm="510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4DB93-3A64-6C45-B3AF-9214FBC29494}"/>
              </a:ext>
            </a:extLst>
          </p:cNvPr>
          <p:cNvSpPr>
            <a:spLocks noGrp="1"/>
          </p:cNvSpPr>
          <p:nvPr>
            <p:ph type="title"/>
          </p:nvPr>
        </p:nvSpPr>
        <p:spPr>
          <a:xfrm>
            <a:off x="838200" y="365125"/>
            <a:ext cx="10515600" cy="1128697"/>
          </a:xfrm>
        </p:spPr>
        <p:txBody>
          <a:bodyPr>
            <a:normAutofit fontScale="90000"/>
          </a:bodyPr>
          <a:lstStyle/>
          <a:p>
            <a:br>
              <a:rPr lang="en-US" sz="1800" b="1" i="1" spc="2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2000" b="1" i="1" spc="2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Does the meaning of flight price differ significantly across airlines?</a:t>
            </a:r>
            <a:r>
              <a:rPr lang="en-US" sz="2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Cont</a:t>
            </a:r>
            <a:br>
              <a:rPr lang="en-US" sz="44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B5563C-FF07-0C07-7997-1AB9407481E1}"/>
                  </a:ext>
                </a:extLst>
              </p:cNvPr>
              <p:cNvSpPr>
                <a:spLocks noGrp="1"/>
              </p:cNvSpPr>
              <p:nvPr>
                <p:ph idx="1"/>
              </p:nvPr>
            </p:nvSpPr>
            <p:spPr>
              <a:xfrm>
                <a:off x="838200" y="1253330"/>
                <a:ext cx="10324723" cy="5322567"/>
              </a:xfrm>
            </p:spPr>
            <p:txBody>
              <a:bodyPr>
                <a:normAutofit fontScale="70000" lnSpcReduction="20000"/>
              </a:bodyPr>
              <a:lstStyle/>
              <a:p>
                <a:pPr marL="0" marR="0">
                  <a:lnSpc>
                    <a:spcPct val="200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a:p>
                <a:pPr marL="0" marR="0">
                  <a:lnSpc>
                    <a:spcPct val="200000"/>
                  </a:lnSpc>
                  <a:spcBef>
                    <a:spcPts val="0"/>
                  </a:spcBef>
                  <a:spcAft>
                    <a:spcPts val="0"/>
                  </a:spcAft>
                </a:pPr>
                <a:endParaRPr lang="en-US" sz="1800" dirty="0">
                  <a:latin typeface="Times New Roman" panose="02020603050405020304" pitchFamily="18" charset="0"/>
                  <a:ea typeface="Times New Roman" panose="02020603050405020304" pitchFamily="18" charset="0"/>
                </a:endParaRPr>
              </a:p>
              <a:p>
                <a:pPr marL="0" marR="0">
                  <a:lnSpc>
                    <a:spcPct val="200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a:p>
                <a:pPr marL="0" marR="0">
                  <a:lnSpc>
                    <a:spcPct val="200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a:p>
                <a:pPr marL="0" marR="0" indent="0">
                  <a:lnSpc>
                    <a:spcPct val="120000"/>
                  </a:lnSpc>
                  <a:spcBef>
                    <a:spcPts val="0"/>
                  </a:spcBef>
                  <a:spcAft>
                    <a:spcPts val="0"/>
                  </a:spcAft>
                  <a:buNone/>
                </a:pPr>
                <a:br>
                  <a:rPr lang="en-US" sz="1800" dirty="0">
                    <a:effectLst/>
                    <a:latin typeface="Times New Roman" panose="02020603050405020304" pitchFamily="18" charset="0"/>
                    <a:ea typeface="Times New Roman" panose="02020603050405020304" pitchFamily="18" charset="0"/>
                  </a:rPr>
                </a:br>
                <a:r>
                  <a:rPr lang="en-US" sz="1900" b="1" dirty="0">
                    <a:effectLst/>
                    <a:latin typeface="Times New Roman" panose="02020603050405020304" pitchFamily="18" charset="0"/>
                    <a:ea typeface="Times New Roman" panose="02020603050405020304" pitchFamily="18" charset="0"/>
                  </a:rPr>
                  <a:t>Assumption Check:</a:t>
                </a:r>
                <a:endParaRPr lang="en-US" sz="1900" dirty="0">
                  <a:effectLst/>
                  <a:latin typeface="Times New Roman" panose="02020603050405020304" pitchFamily="18" charset="0"/>
                  <a:ea typeface="Times New Roman" panose="02020603050405020304" pitchFamily="18" charset="0"/>
                </a:endParaRPr>
              </a:p>
              <a:p>
                <a:pPr marL="0" marR="0" indent="0">
                  <a:lnSpc>
                    <a:spcPct val="120000"/>
                  </a:lnSpc>
                  <a:spcBef>
                    <a:spcPts val="0"/>
                  </a:spcBef>
                  <a:spcAft>
                    <a:spcPts val="0"/>
                  </a:spcAft>
                  <a:buNone/>
                </a:pP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Because n=10000 &gt; 30, we can employ the Central Limit Theorem that says the </a:t>
                </a:r>
                <a:r>
                  <a:rPr lang="en-US" sz="1900" dirty="0">
                    <a:effectLst/>
                    <a:latin typeface="Calibri" panose="020F0502020204030204" pitchFamily="34" charset="0"/>
                    <a:ea typeface="Calibri" panose="020F0502020204030204" pitchFamily="34" charset="0"/>
                    <a:cs typeface="Times New Roman" panose="02020603050405020304" pitchFamily="18" charset="0"/>
                  </a:rPr>
                  <a:t>distribution</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acc>
                      <m:accPr>
                        <m:chr m:val="̅"/>
                        <m:ctrlPr>
                          <a:rPr lang="en-US" sz="19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1900" i="1">
                            <a:effectLst/>
                            <a:latin typeface="Cambria Math" panose="02040503050406030204" pitchFamily="18" charset="0"/>
                            <a:ea typeface="Calibri" panose="020F0502020204030204" pitchFamily="34" charset="0"/>
                            <a:cs typeface="Times New Roman" panose="02020603050405020304" pitchFamily="18" charset="0"/>
                          </a:rPr>
                          <m:t>𝑥</m:t>
                        </m:r>
                      </m:e>
                    </m:acc>
                  </m:oMath>
                </a14:m>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is approximately standard.</a:t>
                </a:r>
                <a:br>
                  <a:rPr lang="en-US" sz="1900" dirty="0">
                    <a:effectLst/>
                    <a:latin typeface="Calibri" panose="020F0502020204030204" pitchFamily="34" charset="0"/>
                    <a:ea typeface="Calibri" panose="020F0502020204030204" pitchFamily="34" charset="0"/>
                    <a:cs typeface="Times New Roman" panose="02020603050405020304" pitchFamily="18" charset="0"/>
                  </a:rPr>
                </a:b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20000"/>
                  </a:lnSpc>
                  <a:spcBef>
                    <a:spcPts val="0"/>
                  </a:spcBef>
                  <a:spcAft>
                    <a:spcPts val="0"/>
                  </a:spcAft>
                  <a:buNone/>
                </a:pPr>
                <a:r>
                  <a:rPr lang="en-US" sz="1900" b="1" dirty="0">
                    <a:effectLst/>
                    <a:latin typeface="Times New Roman" panose="02020603050405020304" pitchFamily="18" charset="0"/>
                    <a:ea typeface="Calibri" panose="020F0502020204030204" pitchFamily="34" charset="0"/>
                    <a:cs typeface="Times New Roman" panose="02020603050405020304" pitchFamily="18" charset="0"/>
                  </a:rPr>
                  <a:t>Decision Rule:</a:t>
                </a:r>
                <a:br>
                  <a:rPr lang="en-US" sz="1900" b="1" dirty="0">
                    <a:effectLst/>
                    <a:latin typeface="Calibri" panose="020F0502020204030204" pitchFamily="34" charset="0"/>
                    <a:ea typeface="Calibri" panose="020F0502020204030204" pitchFamily="34" charset="0"/>
                    <a:cs typeface="Times New Roman" panose="02020603050405020304" pitchFamily="18" charset="0"/>
                  </a:rPr>
                </a:b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We will reject the null hypothesis if the p-value is less than the pre-determined alpha 0.05.</a:t>
                </a:r>
                <a:br>
                  <a:rPr lang="en-US" sz="1900" dirty="0">
                    <a:effectLst/>
                    <a:latin typeface="Times New Roman" panose="02020603050405020304" pitchFamily="18" charset="0"/>
                    <a:ea typeface="Calibri" panose="020F0502020204030204" pitchFamily="34" charset="0"/>
                    <a:cs typeface="Times New Roman" panose="02020603050405020304" pitchFamily="18" charset="0"/>
                  </a:rPr>
                </a:b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nSpc>
                    <a:spcPct val="120000"/>
                  </a:lnSpc>
                  <a:spcBef>
                    <a:spcPts val="0"/>
                  </a:spcBef>
                  <a:spcAft>
                    <a:spcPts val="0"/>
                  </a:spcAft>
                  <a:buNone/>
                </a:pPr>
                <a:r>
                  <a:rPr lang="en-US" sz="1900" b="1" dirty="0">
                    <a:effectLst/>
                    <a:latin typeface="Times New Roman" panose="02020603050405020304" pitchFamily="18" charset="0"/>
                    <a:ea typeface="Calibri" panose="020F0502020204030204" pitchFamily="34" charset="0"/>
                    <a:cs typeface="Times New Roman" panose="02020603050405020304" pitchFamily="18" charset="0"/>
                  </a:rPr>
                  <a:t>Descriptive Statistics:</a:t>
                </a:r>
              </a:p>
              <a:p>
                <a:pPr marL="0" marR="0">
                  <a:lnSpc>
                    <a:spcPct val="120000"/>
                  </a:lnSpc>
                  <a:spcBef>
                    <a:spcPts val="0"/>
                  </a:spcBef>
                  <a:spcAft>
                    <a:spcPts val="0"/>
                  </a:spcAft>
                </a:pPr>
                <a14:m>
                  <m:oMath xmlns:m="http://schemas.openxmlformats.org/officeDocument/2006/math">
                    <m:r>
                      <m:rPr>
                        <m:sty m:val="p"/>
                      </m:rPr>
                      <a:rPr lang="en-US" sz="1900">
                        <a:effectLst/>
                        <a:latin typeface="Cambria Math" panose="02040503050406030204" pitchFamily="18" charset="0"/>
                        <a:ea typeface="Calibri" panose="020F0502020204030204" pitchFamily="34" charset="0"/>
                        <a:cs typeface="Times New Roman" panose="02020603050405020304" pitchFamily="18" charset="0"/>
                      </a:rPr>
                      <m:t>F</m:t>
                    </m:r>
                    <m:r>
                      <a:rPr lang="en-US" sz="1900" i="1">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1900">
                        <a:effectLst/>
                        <a:latin typeface="Cambria Math" panose="02040503050406030204" pitchFamily="18" charset="0"/>
                        <a:ea typeface="Calibri" panose="020F0502020204030204" pitchFamily="34" charset="0"/>
                        <a:cs typeface="Times New Roman" panose="02020603050405020304" pitchFamily="18" charset="0"/>
                      </a:rPr>
                      <m:t>statistic</m:t>
                    </m:r>
                    <m:r>
                      <a:rPr lang="en-US" sz="1900">
                        <a:effectLst/>
                        <a:latin typeface="Cambria Math" panose="02040503050406030204" pitchFamily="18" charset="0"/>
                        <a:ea typeface="Calibri" panose="020F0502020204030204" pitchFamily="34" charset="0"/>
                        <a:cs typeface="Times New Roman" panose="02020603050405020304" pitchFamily="18" charset="0"/>
                      </a:rPr>
                      <m:t>: </m:t>
                    </m:r>
                    <m:r>
                      <a:rPr lang="en-US" sz="19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9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m:t>
                    </m:r>
                    <m:r>
                      <a:rPr lang="en-US" sz="19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9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192</m:t>
                    </m:r>
                    <m:r>
                      <a:rPr lang="en-US" sz="1900" b="0" i="1"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9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𝑝</m:t>
                    </m:r>
                    <m:r>
                      <a:rPr lang="en-US" sz="19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9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𝑣𝑎𝑙𝑢𝑒</m:t>
                    </m:r>
                    <m:r>
                      <a:rPr lang="en-US" sz="19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9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m:t>
                    </m:r>
                    <m:r>
                      <a:rPr lang="en-US" sz="19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9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995</m:t>
                    </m:r>
                  </m:oMath>
                </a14:m>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20000"/>
                  </a:lnSpc>
                  <a:spcBef>
                    <a:spcPts val="0"/>
                  </a:spcBef>
                  <a:spcAft>
                    <a:spcPts val="0"/>
                  </a:spcAft>
                  <a:buNone/>
                </a:pP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20000"/>
                  </a:lnSpc>
                  <a:spcBef>
                    <a:spcPts val="0"/>
                  </a:spcBef>
                  <a:spcAft>
                    <a:spcPts val="0"/>
                  </a:spcAft>
                  <a:buNone/>
                </a:pPr>
                <a:r>
                  <a:rPr lang="en-US" sz="1900" b="1" dirty="0">
                    <a:effectLst/>
                    <a:latin typeface="Times New Roman" panose="02020603050405020304" pitchFamily="18" charset="0"/>
                    <a:ea typeface="Times New Roman" panose="02020603050405020304" pitchFamily="18" charset="0"/>
                    <a:cs typeface="Times New Roman" panose="02020603050405020304" pitchFamily="18" charset="0"/>
                  </a:rPr>
                  <a:t>Decision:</a:t>
                </a:r>
                <a:br>
                  <a:rPr lang="en-US" sz="1900" b="1"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900" dirty="0">
                    <a:effectLst/>
                    <a:latin typeface="Times New Roman" panose="02020603050405020304" pitchFamily="18" charset="0"/>
                    <a:ea typeface="Times New Roman" panose="02020603050405020304" pitchFamily="18" charset="0"/>
                    <a:cs typeface="Times New Roman" panose="02020603050405020304" pitchFamily="18" charset="0"/>
                  </a:rPr>
                  <a:t>Because the p-value of 0.995 is greater than 0.05, we fail to reject H0. </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20000"/>
                  </a:lnSpc>
                  <a:spcBef>
                    <a:spcPts val="0"/>
                  </a:spcBef>
                  <a:spcAft>
                    <a:spcPts val="0"/>
                  </a:spcAft>
                  <a:buNone/>
                </a:pPr>
                <a:endParaRPr lang="en-US" sz="19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indent="0">
                  <a:lnSpc>
                    <a:spcPct val="120000"/>
                  </a:lnSpc>
                  <a:spcBef>
                    <a:spcPts val="0"/>
                  </a:spcBef>
                  <a:spcAft>
                    <a:spcPts val="0"/>
                  </a:spcAft>
                  <a:buNone/>
                </a:pPr>
                <a:r>
                  <a:rPr lang="en-US" sz="1900" b="1" dirty="0">
                    <a:effectLst/>
                    <a:latin typeface="Times New Roman" panose="02020603050405020304" pitchFamily="18" charset="0"/>
                    <a:ea typeface="Times New Roman" panose="02020603050405020304" pitchFamily="18" charset="0"/>
                    <a:cs typeface="Times New Roman" panose="02020603050405020304" pitchFamily="18" charset="0"/>
                  </a:rPr>
                  <a:t>Conclusion:</a:t>
                </a:r>
              </a:p>
              <a:p>
                <a:pPr marL="0" marR="0" indent="0">
                  <a:lnSpc>
                    <a:spcPct val="200000"/>
                  </a:lnSpc>
                  <a:spcBef>
                    <a:spcPts val="0"/>
                  </a:spcBef>
                  <a:spcAft>
                    <a:spcPts val="0"/>
                  </a:spcAft>
                  <a:buNone/>
                </a:pP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We cannot conclude that the mean number of the average flight price in at least one population is different due to the differences in flight prices among airlines.</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3EB5563C-FF07-0C07-7997-1AB9407481E1}"/>
                  </a:ext>
                </a:extLst>
              </p:cNvPr>
              <p:cNvSpPr>
                <a:spLocks noGrp="1" noRot="1" noChangeAspect="1" noMove="1" noResize="1" noEditPoints="1" noAdjustHandles="1" noChangeArrowheads="1" noChangeShapeType="1" noTextEdit="1"/>
              </p:cNvSpPr>
              <p:nvPr>
                <p:ph idx="1"/>
              </p:nvPr>
            </p:nvSpPr>
            <p:spPr>
              <a:xfrm>
                <a:off x="838200" y="1253330"/>
                <a:ext cx="10324723" cy="5322567"/>
              </a:xfrm>
              <a:blipFill>
                <a:blip r:embed="rId4"/>
                <a:stretch>
                  <a:fillRect l="-118"/>
                </a:stretch>
              </a:blipFill>
            </p:spPr>
            <p:txBody>
              <a:bodyPr/>
              <a:lstStyle/>
              <a:p>
                <a:r>
                  <a:rPr lang="en-US">
                    <a:noFill/>
                  </a:rPr>
                  <a:t> </a:t>
                </a:r>
              </a:p>
            </p:txBody>
          </p:sp>
        </mc:Fallback>
      </mc:AlternateContent>
      <p:pic>
        <p:nvPicPr>
          <p:cNvPr id="4" name="Picture 3" descr="A black screen with white text&#10;&#10;Description automatically generated">
            <a:extLst>
              <a:ext uri="{FF2B5EF4-FFF2-40B4-BE49-F238E27FC236}">
                <a16:creationId xmlns:a16="http://schemas.microsoft.com/office/drawing/2014/main" id="{58D7443E-D96B-83C1-D0ED-F5E7DA05B805}"/>
              </a:ext>
            </a:extLst>
          </p:cNvPr>
          <p:cNvPicPr>
            <a:picLocks noChangeAspect="1"/>
          </p:cNvPicPr>
          <p:nvPr/>
        </p:nvPicPr>
        <p:blipFill>
          <a:blip r:embed="rId5"/>
          <a:stretch>
            <a:fillRect/>
          </a:stretch>
        </p:blipFill>
        <p:spPr>
          <a:xfrm>
            <a:off x="2194541" y="1443454"/>
            <a:ext cx="5901690" cy="994410"/>
          </a:xfrm>
          <a:prstGeom prst="rect">
            <a:avLst/>
          </a:prstGeom>
        </p:spPr>
      </p:pic>
      <p:pic>
        <p:nvPicPr>
          <p:cNvPr id="8" name="Video 7">
            <a:hlinkClick r:id="" action="ppaction://media"/>
            <a:extLst>
              <a:ext uri="{FF2B5EF4-FFF2-40B4-BE49-F238E27FC236}">
                <a16:creationId xmlns:a16="http://schemas.microsoft.com/office/drawing/2014/main" id="{E0B9EEB6-5CD4-AC52-5503-7A9F3B01F17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134600" y="3202890"/>
            <a:ext cx="2057400" cy="2057400"/>
          </a:xfrm>
          <a:prstGeom prst="ellipse">
            <a:avLst/>
          </a:prstGeom>
        </p:spPr>
      </p:pic>
    </p:spTree>
    <p:extLst>
      <p:ext uri="{BB962C8B-B14F-4D97-AF65-F5344CB8AC3E}">
        <p14:creationId xmlns:p14="http://schemas.microsoft.com/office/powerpoint/2010/main" val="3838936672"/>
      </p:ext>
    </p:extLst>
  </p:cSld>
  <p:clrMapOvr>
    <a:masterClrMapping/>
  </p:clrMapOvr>
  <mc:AlternateContent xmlns:mc="http://schemas.openxmlformats.org/markup-compatibility/2006">
    <mc:Choice xmlns:p14="http://schemas.microsoft.com/office/powerpoint/2010/main" Requires="p14">
      <p:transition spd="slow" p14:dur="2000" advTm="77722"/>
    </mc:Choice>
    <mc:Fallback>
      <p:transition spd="slow" advTm="777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38828-3E49-C0BF-F551-D54BAD0B0DFE}"/>
              </a:ext>
            </a:extLst>
          </p:cNvPr>
          <p:cNvSpPr>
            <a:spLocks noGrp="1"/>
          </p:cNvSpPr>
          <p:nvPr>
            <p:ph type="title"/>
          </p:nvPr>
        </p:nvSpPr>
        <p:spPr/>
        <p:txBody>
          <a:bodyPr>
            <a:normAutofit/>
          </a:bodyPr>
          <a:lstStyle/>
          <a:p>
            <a:r>
              <a:rPr lang="en-US" sz="1800" b="1" i="1" dirty="0">
                <a:effectLst/>
                <a:latin typeface="Times New Roman" panose="02020603050405020304" pitchFamily="18" charset="0"/>
                <a:ea typeface="Calibri" panose="020F0502020204030204" pitchFamily="34" charset="0"/>
              </a:rPr>
              <a:t>a. ANOVA Testing </a:t>
            </a:r>
            <a:r>
              <a:rPr lang="en-US" sz="1800" b="1" dirty="0">
                <a:effectLst/>
                <a:latin typeface="Times New Roman" panose="02020603050405020304" pitchFamily="18" charset="0"/>
                <a:ea typeface="Calibri" panose="020F0502020204030204" pitchFamily="34" charset="0"/>
              </a:rPr>
              <a:t>…Cont.</a:t>
            </a:r>
            <a:endParaRPr lang="en-US" sz="1800" dirty="0"/>
          </a:p>
        </p:txBody>
      </p:sp>
      <p:sp>
        <p:nvSpPr>
          <p:cNvPr id="3" name="Content Placeholder 2">
            <a:extLst>
              <a:ext uri="{FF2B5EF4-FFF2-40B4-BE49-F238E27FC236}">
                <a16:creationId xmlns:a16="http://schemas.microsoft.com/office/drawing/2014/main" id="{5472CB0E-AE88-C840-BB68-A20BC483710C}"/>
              </a:ext>
            </a:extLst>
          </p:cNvPr>
          <p:cNvSpPr>
            <a:spLocks noGrp="1"/>
          </p:cNvSpPr>
          <p:nvPr>
            <p:ph idx="1"/>
          </p:nvPr>
        </p:nvSpPr>
        <p:spPr>
          <a:xfrm>
            <a:off x="838200" y="1825625"/>
            <a:ext cx="10071226" cy="4113448"/>
          </a:xfrm>
        </p:spPr>
        <p:txBody>
          <a:bodyPr/>
          <a:lstStyle/>
          <a:p>
            <a:pPr marL="0" marR="0" indent="0" algn="just">
              <a:lnSpc>
                <a:spcPct val="115000"/>
              </a:lnSpc>
              <a:spcBef>
                <a:spcPts val="1200"/>
              </a:spcBef>
              <a:spcAft>
                <a:spcPts val="0"/>
              </a:spcAft>
              <a:buNone/>
            </a:pPr>
            <a:r>
              <a:rPr lang="en-US" sz="1600" b="1" i="1" spc="25"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a:t>
            </a:r>
            <a:r>
              <a:rPr lang="en-US" sz="1600" b="1" i="1" spc="2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Are flight prices significantly different based on the day of the week and Class Type?</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p>
            <a:pPr marL="457200" lvl="1">
              <a:lnSpc>
                <a:spcPct val="200000"/>
              </a:lnSpc>
              <a:spcBef>
                <a:spcPts val="1200"/>
              </a:spcBef>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This question aims to explore how pricing strategies might vary depending on the class type and weekly travel patterns if there are significant differences in flight prices on certain days of the week when comparing different classes of airline tickets.</a:t>
            </a:r>
          </a:p>
          <a:p>
            <a:pPr marL="457200" lvl="1">
              <a:lnSpc>
                <a:spcPct val="200000"/>
              </a:lnSpc>
              <a:spcBef>
                <a:spcPts val="1200"/>
              </a:spcBef>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0"/>
              </a:spcAft>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Hypothesis: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200000"/>
              </a:lnSpc>
              <a:spcBef>
                <a:spcPts val="0"/>
              </a:spcBef>
              <a:spcAft>
                <a:spcPts val="0"/>
              </a:spcAft>
              <a:buNone/>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H</a:t>
            </a:r>
            <a:r>
              <a:rPr lang="en-US" sz="1400" baseline="-25000" dirty="0">
                <a:effectLst/>
                <a:latin typeface="Times New Roman" panose="02020603050405020304" pitchFamily="18" charset="0"/>
                <a:ea typeface="Calibri" panose="020F0502020204030204" pitchFamily="34" charset="0"/>
                <a:cs typeface="Times New Roman" panose="02020603050405020304" pitchFamily="18" charset="0"/>
              </a:rPr>
              <a:t>0</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There is no significant difference in flight prices based on the day of the week for Class Type.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200000"/>
              </a:lnSpc>
              <a:spcBef>
                <a:spcPts val="0"/>
              </a:spcBef>
              <a:spcAft>
                <a:spcPts val="0"/>
              </a:spcAft>
              <a:buNone/>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H</a:t>
            </a:r>
            <a:r>
              <a:rPr lang="en-US" sz="1400" baseline="-25000" dirty="0">
                <a:effectLst/>
                <a:latin typeface="Times New Roman" panose="02020603050405020304" pitchFamily="18" charset="0"/>
                <a:ea typeface="Calibri" panose="020F0502020204030204" pitchFamily="34" charset="0"/>
                <a:cs typeface="Times New Roman" panose="02020603050405020304" pitchFamily="18" charset="0"/>
              </a:rPr>
              <a:t>1</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There is a significant difference in flight prices on certain days of the week and Class Type.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7" name="Video 6">
            <a:hlinkClick r:id="" action="ppaction://media"/>
            <a:extLst>
              <a:ext uri="{FF2B5EF4-FFF2-40B4-BE49-F238E27FC236}">
                <a16:creationId xmlns:a16="http://schemas.microsoft.com/office/drawing/2014/main" id="{41BFAD0B-36E0-4636-626D-D9D359F7F902}"/>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0976178"/>
      </p:ext>
    </p:extLst>
  </p:cSld>
  <p:clrMapOvr>
    <a:masterClrMapping/>
  </p:clrMapOvr>
  <mc:AlternateContent xmlns:mc="http://schemas.openxmlformats.org/markup-compatibility/2006">
    <mc:Choice xmlns:p14="http://schemas.microsoft.com/office/powerpoint/2010/main" Requires="p14">
      <p:transition spd="slow" p14:dur="2000" advTm="43962"/>
    </mc:Choice>
    <mc:Fallback>
      <p:transition spd="slow" advTm="43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A552F-9010-94B9-538F-4FECCD2A2F3D}"/>
              </a:ext>
            </a:extLst>
          </p:cNvPr>
          <p:cNvSpPr>
            <a:spLocks noGrp="1"/>
          </p:cNvSpPr>
          <p:nvPr>
            <p:ph type="title"/>
          </p:nvPr>
        </p:nvSpPr>
        <p:spPr>
          <a:xfrm>
            <a:off x="838200" y="365125"/>
            <a:ext cx="10515600" cy="1065323"/>
          </a:xfrm>
        </p:spPr>
        <p:txBody>
          <a:bodyPr>
            <a:normAutofit fontScale="90000"/>
          </a:bodyPr>
          <a:lstStyle/>
          <a:p>
            <a:br>
              <a:rPr lang="en-US" sz="1600" b="1" i="1" spc="25"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br>
            <a:r>
              <a:rPr lang="en-US" sz="1800" b="1" i="1" spc="25"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a:t>
            </a:r>
            <a:r>
              <a:rPr lang="en-US" sz="1800" b="1" i="1" spc="2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Are flight prices significantly different based on the day of the week and Class Type? … Cont.</a:t>
            </a:r>
            <a:br>
              <a:rPr lang="en-US" sz="4400" b="1"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42F2F0-F873-34E3-A649-194DC20B6AE6}"/>
                  </a:ext>
                </a:extLst>
              </p:cNvPr>
              <p:cNvSpPr>
                <a:spLocks noGrp="1"/>
              </p:cNvSpPr>
              <p:nvPr>
                <p:ph idx="1"/>
              </p:nvPr>
            </p:nvSpPr>
            <p:spPr>
              <a:xfrm>
                <a:off x="838200" y="2879517"/>
                <a:ext cx="10445885" cy="3511555"/>
              </a:xfrm>
            </p:spPr>
            <p:txBody>
              <a:bodyPr>
                <a:normAutofit fontScale="25000" lnSpcReduction="20000"/>
              </a:bodyPr>
              <a:lstStyle/>
              <a:p>
                <a:pPr marL="0" marR="0" indent="0">
                  <a:lnSpc>
                    <a:spcPct val="120000"/>
                  </a:lnSpc>
                  <a:spcBef>
                    <a:spcPts val="0"/>
                  </a:spcBef>
                  <a:spcAft>
                    <a:spcPts val="0"/>
                  </a:spcAft>
                  <a:buNone/>
                </a:pPr>
                <a:endParaRPr lang="en-US" sz="4800" b="1" dirty="0">
                  <a:effectLst/>
                  <a:latin typeface="Times New Roman" panose="02020603050405020304" pitchFamily="18" charset="0"/>
                  <a:ea typeface="Times New Roman" panose="02020603050405020304" pitchFamily="18" charset="0"/>
                </a:endParaRPr>
              </a:p>
              <a:p>
                <a:pPr marL="0" marR="0" indent="0">
                  <a:lnSpc>
                    <a:spcPct val="120000"/>
                  </a:lnSpc>
                  <a:spcBef>
                    <a:spcPts val="0"/>
                  </a:spcBef>
                  <a:spcAft>
                    <a:spcPts val="0"/>
                  </a:spcAft>
                  <a:buNone/>
                </a:pPr>
                <a:r>
                  <a:rPr lang="en-US" sz="4800" b="1" dirty="0">
                    <a:effectLst/>
                    <a:latin typeface="Times New Roman" panose="02020603050405020304" pitchFamily="18" charset="0"/>
                    <a:ea typeface="Times New Roman" panose="02020603050405020304" pitchFamily="18" charset="0"/>
                  </a:rPr>
                  <a:t>Assumption Check</a:t>
                </a:r>
                <a:br>
                  <a:rPr lang="en-US" sz="4800" b="1" dirty="0">
                    <a:effectLst/>
                    <a:latin typeface="Times New Roman" panose="02020603050405020304" pitchFamily="18" charset="0"/>
                    <a:ea typeface="Times New Roman" panose="02020603050405020304" pitchFamily="18" charset="0"/>
                  </a:rPr>
                </a:br>
                <a:r>
                  <a:rPr lang="en-US" sz="4800" dirty="0">
                    <a:effectLst/>
                    <a:latin typeface="Times New Roman" panose="02020603050405020304" pitchFamily="18" charset="0"/>
                    <a:ea typeface="Times New Roman" panose="02020603050405020304" pitchFamily="18" charset="0"/>
                  </a:rPr>
                  <a:t>Because n=10000 &gt; 30, we can employ the Central Limit Theorem that says the </a:t>
                </a:r>
                <a:r>
                  <a:rPr lang="en-US" sz="4800" dirty="0" err="1">
                    <a:effectLst/>
                    <a:latin typeface="Times New Roman" panose="02020603050405020304" pitchFamily="18" charset="0"/>
                    <a:ea typeface="Times New Roman" panose="02020603050405020304" pitchFamily="18" charset="0"/>
                  </a:rPr>
                  <a:t>distribut</a:t>
                </a:r>
                <a:r>
                  <a:rPr lang="en-US" sz="4800" dirty="0">
                    <a:effectLst/>
                    <a:latin typeface="Times New Roman" panose="02020603050405020304" pitchFamily="18" charset="0"/>
                    <a:ea typeface="Times New Roman" panose="02020603050405020304" pitchFamily="18" charset="0"/>
                  </a:rPr>
                  <a:t> </a:t>
                </a:r>
                <a14:m>
                  <m:oMath xmlns:m="http://schemas.openxmlformats.org/officeDocument/2006/math">
                    <m:r>
                      <a:rPr lang="en-US" sz="4800" i="1">
                        <a:effectLst/>
                        <a:latin typeface="Cambria Math" panose="02040503050406030204" pitchFamily="18" charset="0"/>
                        <a:ea typeface="Times New Roman" panose="02020603050405020304" pitchFamily="18" charset="0"/>
                      </a:rPr>
                      <m:t>𝑥</m:t>
                    </m:r>
                    <m:r>
                      <a:rPr lang="en-US" sz="4800" i="1">
                        <a:effectLst/>
                        <a:latin typeface="Cambria Math" panose="02040503050406030204" pitchFamily="18" charset="0"/>
                        <a:ea typeface="Times New Roman" panose="02020603050405020304" pitchFamily="18" charset="0"/>
                      </a:rPr>
                      <m:t> ̅</m:t>
                    </m:r>
                  </m:oMath>
                </a14:m>
                <a:r>
                  <a:rPr lang="en-US" sz="4800" dirty="0">
                    <a:effectLst/>
                    <a:latin typeface="Times New Roman" panose="02020603050405020304" pitchFamily="18" charset="0"/>
                    <a:ea typeface="Times New Roman" panose="02020603050405020304" pitchFamily="18" charset="0"/>
                  </a:rPr>
                  <a:t> is approximately standard.</a:t>
                </a:r>
              </a:p>
              <a:p>
                <a:pPr marL="0" marR="0" indent="0">
                  <a:lnSpc>
                    <a:spcPct val="120000"/>
                  </a:lnSpc>
                  <a:buNone/>
                </a:pPr>
                <a:r>
                  <a:rPr lang="en-US" sz="4800" b="1" dirty="0">
                    <a:effectLst/>
                    <a:latin typeface="Times New Roman" panose="02020603050405020304" pitchFamily="18" charset="0"/>
                    <a:ea typeface="Times New Roman" panose="02020603050405020304" pitchFamily="18" charset="0"/>
                  </a:rPr>
                  <a:t>Decision Rule</a:t>
                </a:r>
                <a:br>
                  <a:rPr lang="en-US" sz="4800" b="1" dirty="0">
                    <a:effectLst/>
                    <a:latin typeface="Times New Roman" panose="02020603050405020304" pitchFamily="18" charset="0"/>
                    <a:ea typeface="Times New Roman" panose="02020603050405020304" pitchFamily="18" charset="0"/>
                  </a:rPr>
                </a:br>
                <a:r>
                  <a:rPr lang="en-US" sz="4800" dirty="0">
                    <a:effectLst/>
                    <a:latin typeface="Times New Roman" panose="02020603050405020304" pitchFamily="18" charset="0"/>
                    <a:ea typeface="Times New Roman" panose="02020603050405020304" pitchFamily="18" charset="0"/>
                  </a:rPr>
                  <a:t>We will reject the null hypothesis if the p-value is less than the pre-determined alpha 0.05.</a:t>
                </a:r>
                <a:br>
                  <a:rPr lang="en-US" sz="4800" dirty="0">
                    <a:effectLst/>
                    <a:latin typeface="Times New Roman" panose="02020603050405020304" pitchFamily="18" charset="0"/>
                    <a:ea typeface="Times New Roman" panose="02020603050405020304" pitchFamily="18" charset="0"/>
                  </a:rPr>
                </a:br>
                <a:endParaRPr lang="en-US" sz="4800" dirty="0">
                  <a:effectLst/>
                  <a:latin typeface="Times New Roman" panose="02020603050405020304" pitchFamily="18" charset="0"/>
                  <a:ea typeface="Times New Roman" panose="02020603050405020304" pitchFamily="18" charset="0"/>
                </a:endParaRPr>
              </a:p>
              <a:p>
                <a:pPr marL="0" marR="0" indent="0">
                  <a:lnSpc>
                    <a:spcPct val="120000"/>
                  </a:lnSpc>
                  <a:buNone/>
                </a:pPr>
                <a:r>
                  <a:rPr lang="en-US" sz="4800" b="1" dirty="0">
                    <a:effectLst/>
                    <a:latin typeface="Times New Roman" panose="02020603050405020304" pitchFamily="18" charset="0"/>
                    <a:ea typeface="Times New Roman" panose="02020603050405020304" pitchFamily="18" charset="0"/>
                  </a:rPr>
                  <a:t>Descriptive Statistics:</a:t>
                </a:r>
                <a:endParaRPr lang="en-US" sz="4800" dirty="0">
                  <a:effectLst/>
                  <a:latin typeface="Times New Roman" panose="02020603050405020304" pitchFamily="18" charset="0"/>
                  <a:ea typeface="Times New Roman" panose="02020603050405020304" pitchFamily="18" charset="0"/>
                </a:endParaRPr>
              </a:p>
              <a:p>
                <a:pPr>
                  <a:lnSpc>
                    <a:spcPct val="120000"/>
                  </a:lnSpc>
                </a:pPr>
                <a:r>
                  <a:rPr lang="en-US" sz="4800" b="1" dirty="0" err="1">
                    <a:effectLst/>
                    <a:latin typeface="Times New Roman" panose="02020603050405020304" pitchFamily="18" charset="0"/>
                    <a:ea typeface="Times New Roman" panose="02020603050405020304" pitchFamily="18" charset="0"/>
                  </a:rPr>
                  <a:t>ClassType</a:t>
                </a:r>
                <a:r>
                  <a:rPr lang="en-US" sz="4800" b="1" dirty="0">
                    <a:effectLst/>
                    <a:latin typeface="Times New Roman" panose="02020603050405020304" pitchFamily="18" charset="0"/>
                    <a:ea typeface="Times New Roman" panose="02020603050405020304" pitchFamily="18" charset="0"/>
                  </a:rPr>
                  <a:t>:</a:t>
                </a:r>
                <a:endParaRPr lang="en-US" sz="4800" dirty="0">
                  <a:effectLst/>
                  <a:latin typeface="Times New Roman" panose="02020603050405020304" pitchFamily="18" charset="0"/>
                  <a:ea typeface="Times New Roman" panose="02020603050405020304" pitchFamily="18" charset="0"/>
                </a:endParaRPr>
              </a:p>
              <a:p>
                <a:pPr marL="0" marR="0" lvl="0" indent="0">
                  <a:lnSpc>
                    <a:spcPct val="120000"/>
                  </a:lnSpc>
                  <a:buNone/>
                </a:pPr>
                <a:r>
                  <a:rPr lang="en-US" sz="4800" dirty="0">
                    <a:effectLst/>
                    <a:latin typeface="Times New Roman" panose="02020603050405020304" pitchFamily="18" charset="0"/>
                    <a:ea typeface="Times New Roman" panose="02020603050405020304" pitchFamily="18" charset="0"/>
                  </a:rPr>
                  <a:t>	F-statistic: 1.35</a:t>
                </a:r>
              </a:p>
              <a:p>
                <a:pPr marL="0" marR="0" lvl="0" indent="0">
                  <a:lnSpc>
                    <a:spcPct val="120000"/>
                  </a:lnSpc>
                  <a:buNone/>
                </a:pPr>
                <a:r>
                  <a:rPr lang="en-US" sz="4800" dirty="0">
                    <a:effectLst/>
                    <a:latin typeface="Times New Roman" panose="02020603050405020304" pitchFamily="18" charset="0"/>
                    <a:ea typeface="Times New Roman" panose="02020603050405020304" pitchFamily="18" charset="0"/>
                  </a:rPr>
                  <a:t>	P-value : 0.258 indicates that </a:t>
                </a:r>
                <a:r>
                  <a:rPr lang="en-US" sz="4800" dirty="0" err="1">
                    <a:effectLst/>
                    <a:latin typeface="Times New Roman" panose="02020603050405020304" pitchFamily="18" charset="0"/>
                    <a:ea typeface="Times New Roman" panose="02020603050405020304" pitchFamily="18" charset="0"/>
                  </a:rPr>
                  <a:t>ClassType</a:t>
                </a:r>
                <a:r>
                  <a:rPr lang="en-US" sz="4800" dirty="0">
                    <a:effectLst/>
                    <a:latin typeface="Times New Roman" panose="02020603050405020304" pitchFamily="18" charset="0"/>
                    <a:ea typeface="Times New Roman" panose="02020603050405020304" pitchFamily="18" charset="0"/>
                  </a:rPr>
                  <a:t> does not significantly affect the dependent variable since p &gt; 0.05.</a:t>
                </a:r>
              </a:p>
              <a:p>
                <a:pPr>
                  <a:lnSpc>
                    <a:spcPct val="120000"/>
                  </a:lnSpc>
                </a:pPr>
                <a:r>
                  <a:rPr lang="en-US" sz="4800" b="1" dirty="0" err="1">
                    <a:effectLst/>
                    <a:latin typeface="Times New Roman" panose="02020603050405020304" pitchFamily="18" charset="0"/>
                    <a:ea typeface="Times New Roman" panose="02020603050405020304" pitchFamily="18" charset="0"/>
                  </a:rPr>
                  <a:t>DayOfWeek</a:t>
                </a:r>
                <a:r>
                  <a:rPr lang="en-US" sz="4800" b="1" dirty="0">
                    <a:effectLst/>
                    <a:latin typeface="Times New Roman" panose="02020603050405020304" pitchFamily="18" charset="0"/>
                    <a:ea typeface="Times New Roman" panose="02020603050405020304" pitchFamily="18" charset="0"/>
                  </a:rPr>
                  <a:t>:</a:t>
                </a:r>
                <a:endParaRPr lang="en-US" sz="4800" dirty="0">
                  <a:effectLst/>
                  <a:latin typeface="Times New Roman" panose="02020603050405020304" pitchFamily="18" charset="0"/>
                  <a:ea typeface="Times New Roman" panose="02020603050405020304" pitchFamily="18" charset="0"/>
                </a:endParaRPr>
              </a:p>
              <a:p>
                <a:pPr marL="0" marR="0" lvl="0" indent="0">
                  <a:lnSpc>
                    <a:spcPct val="120000"/>
                  </a:lnSpc>
                  <a:buNone/>
                </a:pPr>
                <a:r>
                  <a:rPr lang="en-US" sz="4800" dirty="0">
                    <a:effectLst/>
                    <a:latin typeface="Times New Roman" panose="02020603050405020304" pitchFamily="18" charset="0"/>
                    <a:ea typeface="Times New Roman" panose="02020603050405020304" pitchFamily="18" charset="0"/>
                  </a:rPr>
                  <a:t>	F-statistic: 1.29</a:t>
                </a:r>
              </a:p>
              <a:p>
                <a:pPr marL="0" marR="0" lvl="0" indent="0">
                  <a:lnSpc>
                    <a:spcPct val="120000"/>
                  </a:lnSpc>
                  <a:buNone/>
                </a:pPr>
                <a:r>
                  <a:rPr lang="en-US" sz="4800" dirty="0">
                    <a:effectLst/>
                    <a:latin typeface="Times New Roman" panose="02020603050405020304" pitchFamily="18" charset="0"/>
                    <a:ea typeface="Times New Roman" panose="02020603050405020304" pitchFamily="18" charset="0"/>
                  </a:rPr>
                  <a:t>	P-value: 0.259, indicates that  </a:t>
                </a:r>
                <a:r>
                  <a:rPr lang="en-US" sz="4800" dirty="0" err="1">
                    <a:effectLst/>
                    <a:latin typeface="Times New Roman" panose="02020603050405020304" pitchFamily="18" charset="0"/>
                    <a:ea typeface="Times New Roman" panose="02020603050405020304" pitchFamily="18" charset="0"/>
                  </a:rPr>
                  <a:t>DayOfWeek</a:t>
                </a:r>
                <a:r>
                  <a:rPr lang="en-US" sz="4800" dirty="0">
                    <a:effectLst/>
                    <a:latin typeface="Times New Roman" panose="02020603050405020304" pitchFamily="18" charset="0"/>
                    <a:ea typeface="Times New Roman" panose="02020603050405020304" pitchFamily="18" charset="0"/>
                  </a:rPr>
                  <a:t> does not significantly affect the dependent variable since p &gt; 0.05.</a:t>
                </a:r>
              </a:p>
              <a:p>
                <a:endParaRPr lang="en-US" dirty="0"/>
              </a:p>
            </p:txBody>
          </p:sp>
        </mc:Choice>
        <mc:Fallback xmlns="">
          <p:sp>
            <p:nvSpPr>
              <p:cNvPr id="3" name="Content Placeholder 2">
                <a:extLst>
                  <a:ext uri="{FF2B5EF4-FFF2-40B4-BE49-F238E27FC236}">
                    <a16:creationId xmlns:a16="http://schemas.microsoft.com/office/drawing/2014/main" id="{5242F2F0-F873-34E3-A649-194DC20B6AE6}"/>
                  </a:ext>
                </a:extLst>
              </p:cNvPr>
              <p:cNvSpPr>
                <a:spLocks noGrp="1" noRot="1" noChangeAspect="1" noMove="1" noResize="1" noEditPoints="1" noAdjustHandles="1" noChangeArrowheads="1" noChangeShapeType="1" noTextEdit="1"/>
              </p:cNvSpPr>
              <p:nvPr>
                <p:ph idx="1"/>
              </p:nvPr>
            </p:nvSpPr>
            <p:spPr>
              <a:xfrm>
                <a:off x="838200" y="2879517"/>
                <a:ext cx="10445885" cy="3511555"/>
              </a:xfrm>
              <a:blipFill>
                <a:blip r:embed="rId4"/>
                <a:stretch>
                  <a:fillRect l="-58" b="-694"/>
                </a:stretch>
              </a:blipFill>
            </p:spPr>
            <p:txBody>
              <a:bodyPr/>
              <a:lstStyle/>
              <a:p>
                <a:r>
                  <a:rPr lang="en-US">
                    <a:noFill/>
                  </a:rPr>
                  <a:t> </a:t>
                </a:r>
              </a:p>
            </p:txBody>
          </p:sp>
        </mc:Fallback>
      </mc:AlternateContent>
      <p:pic>
        <p:nvPicPr>
          <p:cNvPr id="4" name="Picture 3" descr="A screen shot of a computer&#10;&#10;Description automatically generated">
            <a:extLst>
              <a:ext uri="{FF2B5EF4-FFF2-40B4-BE49-F238E27FC236}">
                <a16:creationId xmlns:a16="http://schemas.microsoft.com/office/drawing/2014/main" id="{1AA1B366-647C-0062-83F5-BA811E963612}"/>
              </a:ext>
            </a:extLst>
          </p:cNvPr>
          <p:cNvPicPr>
            <a:picLocks noChangeAspect="1"/>
          </p:cNvPicPr>
          <p:nvPr/>
        </p:nvPicPr>
        <p:blipFill>
          <a:blip r:embed="rId5"/>
          <a:stretch>
            <a:fillRect/>
          </a:stretch>
        </p:blipFill>
        <p:spPr>
          <a:xfrm>
            <a:off x="2762061" y="1354986"/>
            <a:ext cx="5943600" cy="1449070"/>
          </a:xfrm>
          <a:prstGeom prst="rect">
            <a:avLst/>
          </a:prstGeom>
        </p:spPr>
      </p:pic>
      <p:pic>
        <p:nvPicPr>
          <p:cNvPr id="8" name="Video 7">
            <a:hlinkClick r:id="" action="ppaction://media"/>
            <a:extLst>
              <a:ext uri="{FF2B5EF4-FFF2-40B4-BE49-F238E27FC236}">
                <a16:creationId xmlns:a16="http://schemas.microsoft.com/office/drawing/2014/main" id="{DC9CFC44-5369-31EA-2CC7-7F3F477A2E2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1357250"/>
      </p:ext>
    </p:extLst>
  </p:cSld>
  <p:clrMapOvr>
    <a:masterClrMapping/>
  </p:clrMapOvr>
  <mc:AlternateContent xmlns:mc="http://schemas.openxmlformats.org/markup-compatibility/2006">
    <mc:Choice xmlns:p14="http://schemas.microsoft.com/office/powerpoint/2010/main" Requires="p14">
      <p:transition spd="slow" p14:dur="2000" advTm="18063"/>
    </mc:Choice>
    <mc:Fallback>
      <p:transition spd="slow" advTm="180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5C197-0E5F-28D7-0E4E-AD6F1AC70F67}"/>
              </a:ext>
            </a:extLst>
          </p:cNvPr>
          <p:cNvSpPr>
            <a:spLocks noGrp="1"/>
          </p:cNvSpPr>
          <p:nvPr>
            <p:ph type="title"/>
          </p:nvPr>
        </p:nvSpPr>
        <p:spPr>
          <a:xfrm>
            <a:off x="838200" y="365126"/>
            <a:ext cx="10515600" cy="902360"/>
          </a:xfrm>
        </p:spPr>
        <p:txBody>
          <a:bodyPr>
            <a:normAutofit/>
          </a:bodyPr>
          <a:lstStyle/>
          <a:p>
            <a:r>
              <a:rPr lang="en-US" sz="1600" b="1" i="1" spc="25"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a:t>
            </a:r>
            <a:r>
              <a:rPr lang="en-US" sz="1600" b="1" i="1" spc="2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Are flight prices significantly different based on the day of the week and Class Type? … Cont.</a:t>
            </a:r>
            <a:endParaRPr lang="en-US" sz="1600" dirty="0"/>
          </a:p>
        </p:txBody>
      </p:sp>
      <p:sp>
        <p:nvSpPr>
          <p:cNvPr id="3" name="Content Placeholder 2">
            <a:extLst>
              <a:ext uri="{FF2B5EF4-FFF2-40B4-BE49-F238E27FC236}">
                <a16:creationId xmlns:a16="http://schemas.microsoft.com/office/drawing/2014/main" id="{137B6637-92BB-3D99-F05A-A1F9FD086062}"/>
              </a:ext>
            </a:extLst>
          </p:cNvPr>
          <p:cNvSpPr>
            <a:spLocks noGrp="1"/>
          </p:cNvSpPr>
          <p:nvPr>
            <p:ph idx="1"/>
          </p:nvPr>
        </p:nvSpPr>
        <p:spPr>
          <a:xfrm>
            <a:off x="838200" y="1436326"/>
            <a:ext cx="10515600" cy="4351338"/>
          </a:xfrm>
        </p:spPr>
        <p:txBody>
          <a:bodyPr>
            <a:normAutofit fontScale="55000" lnSpcReduction="20000"/>
          </a:bodyPr>
          <a:lstStyle/>
          <a:p>
            <a:pPr>
              <a:lnSpc>
                <a:spcPct val="120000"/>
              </a:lnSpc>
            </a:pPr>
            <a:r>
              <a:rPr lang="en-US" sz="2500" b="1" dirty="0" err="1">
                <a:effectLst/>
                <a:latin typeface="Times New Roman" panose="02020603050405020304" pitchFamily="18" charset="0"/>
                <a:ea typeface="Times New Roman" panose="02020603050405020304" pitchFamily="18" charset="0"/>
              </a:rPr>
              <a:t>ClassType:DayOfWeek</a:t>
            </a:r>
            <a:r>
              <a:rPr lang="en-US" sz="2500" b="1" dirty="0">
                <a:effectLst/>
                <a:latin typeface="Times New Roman" panose="02020603050405020304" pitchFamily="18" charset="0"/>
                <a:ea typeface="Times New Roman" panose="02020603050405020304" pitchFamily="18" charset="0"/>
              </a:rPr>
              <a:t> (Interaction):</a:t>
            </a:r>
            <a:endParaRPr lang="en-US" sz="2500" dirty="0">
              <a:effectLst/>
              <a:latin typeface="Times New Roman" panose="02020603050405020304" pitchFamily="18" charset="0"/>
              <a:ea typeface="Times New Roman" panose="02020603050405020304" pitchFamily="18" charset="0"/>
            </a:endParaRPr>
          </a:p>
          <a:p>
            <a:pPr marL="0" marR="0" lvl="0" indent="0">
              <a:lnSpc>
                <a:spcPct val="120000"/>
              </a:lnSpc>
              <a:spcBef>
                <a:spcPts val="1200"/>
              </a:spcBef>
              <a:spcAft>
                <a:spcPts val="1200"/>
              </a:spcAft>
              <a:buNone/>
            </a:pPr>
            <a:r>
              <a:rPr lang="en-US" sz="2500" dirty="0">
                <a:effectLst/>
                <a:latin typeface="Times New Roman" panose="02020603050405020304" pitchFamily="18" charset="0"/>
                <a:ea typeface="Times New Roman" panose="02020603050405020304" pitchFamily="18" charset="0"/>
              </a:rPr>
              <a:t>	F-statistic: 0.514</a:t>
            </a:r>
          </a:p>
          <a:p>
            <a:pPr marL="0" marR="0" lvl="0" indent="0">
              <a:lnSpc>
                <a:spcPct val="120000"/>
              </a:lnSpc>
              <a:spcBef>
                <a:spcPts val="1200"/>
              </a:spcBef>
              <a:spcAft>
                <a:spcPts val="1200"/>
              </a:spcAft>
              <a:buNone/>
            </a:pPr>
            <a:r>
              <a:rPr lang="en-US" sz="2500" dirty="0">
                <a:effectLst/>
                <a:latin typeface="Times New Roman" panose="02020603050405020304" pitchFamily="18" charset="0"/>
                <a:ea typeface="Times New Roman" panose="02020603050405020304" pitchFamily="18" charset="0"/>
              </a:rPr>
              <a:t>	P-value: 0.908, very high, strongly indicating that the interaction between </a:t>
            </a:r>
            <a:r>
              <a:rPr lang="en-US" sz="2500" dirty="0" err="1">
                <a:effectLst/>
                <a:latin typeface="Times New Roman" panose="02020603050405020304" pitchFamily="18" charset="0"/>
                <a:ea typeface="Times New Roman" panose="02020603050405020304" pitchFamily="18" charset="0"/>
              </a:rPr>
              <a:t>ClassType</a:t>
            </a:r>
            <a:r>
              <a:rPr lang="en-US" sz="2500" dirty="0">
                <a:effectLst/>
                <a:latin typeface="Times New Roman" panose="02020603050405020304" pitchFamily="18" charset="0"/>
                <a:ea typeface="Times New Roman" panose="02020603050405020304" pitchFamily="18" charset="0"/>
              </a:rPr>
              <a:t> and </a:t>
            </a:r>
            <a:r>
              <a:rPr lang="en-US" sz="2500" dirty="0" err="1">
                <a:effectLst/>
                <a:latin typeface="Times New Roman" panose="02020603050405020304" pitchFamily="18" charset="0"/>
                <a:ea typeface="Times New Roman" panose="02020603050405020304" pitchFamily="18" charset="0"/>
              </a:rPr>
              <a:t>DayOfWeek</a:t>
            </a:r>
            <a:r>
              <a:rPr lang="en-US" sz="2500" dirty="0">
                <a:effectLst/>
                <a:latin typeface="Times New Roman" panose="02020603050405020304" pitchFamily="18" charset="0"/>
                <a:ea typeface="Times New Roman" panose="02020603050405020304" pitchFamily="18" charset="0"/>
              </a:rPr>
              <a:t> does not significantly 	affect the dependent variable since p &gt; 0.05.</a:t>
            </a:r>
          </a:p>
          <a:p>
            <a:pPr marL="0" marR="0" indent="0">
              <a:lnSpc>
                <a:spcPct val="120000"/>
              </a:lnSpc>
              <a:spcBef>
                <a:spcPts val="1200"/>
              </a:spcBef>
              <a:spcAft>
                <a:spcPts val="1200"/>
              </a:spcAft>
              <a:buNone/>
            </a:pPr>
            <a:r>
              <a:rPr lang="en-US" sz="2500" b="1" dirty="0">
                <a:effectLst/>
                <a:latin typeface="Times New Roman" panose="02020603050405020304" pitchFamily="18" charset="0"/>
                <a:ea typeface="Times New Roman" panose="02020603050405020304" pitchFamily="18" charset="0"/>
              </a:rPr>
              <a:t>Decision:</a:t>
            </a:r>
          </a:p>
          <a:p>
            <a:pPr marL="0" marR="0" indent="0">
              <a:lnSpc>
                <a:spcPct val="120000"/>
              </a:lnSpc>
              <a:spcBef>
                <a:spcPts val="1200"/>
              </a:spcBef>
              <a:spcAft>
                <a:spcPts val="1200"/>
              </a:spcAft>
              <a:buNone/>
            </a:pPr>
            <a:r>
              <a:rPr lang="en-US" sz="2500" dirty="0">
                <a:effectLst/>
                <a:latin typeface="Times New Roman" panose="02020603050405020304" pitchFamily="18" charset="0"/>
                <a:ea typeface="Times New Roman" panose="02020603050405020304" pitchFamily="18" charset="0"/>
              </a:rPr>
              <a:t>p-values are above the typical threshold of 0.05, we fail to reject H0.</a:t>
            </a:r>
            <a:br>
              <a:rPr lang="en-US" sz="2500" dirty="0">
                <a:effectLst/>
                <a:latin typeface="Times New Roman" panose="02020603050405020304" pitchFamily="18" charset="0"/>
                <a:ea typeface="Times New Roman" panose="02020603050405020304" pitchFamily="18" charset="0"/>
              </a:rPr>
            </a:br>
            <a:endParaRPr lang="en-US" sz="2500" dirty="0">
              <a:effectLst/>
              <a:latin typeface="Times New Roman" panose="02020603050405020304" pitchFamily="18" charset="0"/>
              <a:ea typeface="Times New Roman" panose="02020603050405020304" pitchFamily="18" charset="0"/>
            </a:endParaRPr>
          </a:p>
          <a:p>
            <a:pPr marL="0" marR="0" indent="0">
              <a:lnSpc>
                <a:spcPct val="120000"/>
              </a:lnSpc>
              <a:spcBef>
                <a:spcPts val="1200"/>
              </a:spcBef>
              <a:spcAft>
                <a:spcPts val="1200"/>
              </a:spcAft>
              <a:buNone/>
            </a:pPr>
            <a:r>
              <a:rPr lang="en-US" sz="2500" b="1" dirty="0">
                <a:effectLst/>
                <a:latin typeface="Times New Roman" panose="02020603050405020304" pitchFamily="18" charset="0"/>
                <a:ea typeface="Times New Roman" panose="02020603050405020304" pitchFamily="18" charset="0"/>
              </a:rPr>
              <a:t>Conclusion:</a:t>
            </a:r>
          </a:p>
          <a:p>
            <a:pPr marL="0" marR="0" indent="0">
              <a:lnSpc>
                <a:spcPct val="120000"/>
              </a:lnSpc>
              <a:spcBef>
                <a:spcPts val="1200"/>
              </a:spcBef>
              <a:spcAft>
                <a:spcPts val="1200"/>
              </a:spcAft>
              <a:buNone/>
            </a:pPr>
            <a:r>
              <a:rPr lang="en-US" sz="2500" dirty="0">
                <a:effectLst/>
                <a:latin typeface="Times New Roman" panose="02020603050405020304" pitchFamily="18" charset="0"/>
                <a:ea typeface="Times New Roman" panose="02020603050405020304" pitchFamily="18" charset="0"/>
              </a:rPr>
              <a:t>At the 5% significance level, we fail to reject H0 and conclude that there is no interaction between the </a:t>
            </a:r>
            <a:r>
              <a:rPr lang="en-US" sz="2500" dirty="0" err="1">
                <a:effectLst/>
                <a:latin typeface="Times New Roman" panose="02020603050405020304" pitchFamily="18" charset="0"/>
                <a:ea typeface="Times New Roman" panose="02020603050405020304" pitchFamily="18" charset="0"/>
              </a:rPr>
              <a:t>ClassType</a:t>
            </a:r>
            <a:r>
              <a:rPr lang="en-US" sz="2500" dirty="0">
                <a:effectLst/>
                <a:latin typeface="Times New Roman" panose="02020603050405020304" pitchFamily="18" charset="0"/>
                <a:ea typeface="Times New Roman" panose="02020603050405020304" pitchFamily="18" charset="0"/>
              </a:rPr>
              <a:t> and </a:t>
            </a:r>
            <a:r>
              <a:rPr lang="en-US" sz="2500" dirty="0" err="1">
                <a:effectLst/>
                <a:latin typeface="Times New Roman" panose="02020603050405020304" pitchFamily="18" charset="0"/>
                <a:ea typeface="Times New Roman" panose="02020603050405020304" pitchFamily="18" charset="0"/>
              </a:rPr>
              <a:t>DayOfWeek</a:t>
            </a:r>
            <a:r>
              <a:rPr lang="en-US" sz="2500" dirty="0">
                <a:effectLst/>
                <a:latin typeface="Times New Roman" panose="02020603050405020304" pitchFamily="18" charset="0"/>
                <a:ea typeface="Times New Roman" panose="02020603050405020304" pitchFamily="18" charset="0"/>
              </a:rPr>
              <a:t> or that No interaction significantly contributes to the change in flight prices based on their p-value.</a:t>
            </a:r>
          </a:p>
          <a:p>
            <a:pPr marL="342900" marR="0" lvl="0" indent="-342900">
              <a:lnSpc>
                <a:spcPct val="120000"/>
              </a:lnSpc>
              <a:buFont typeface="Symbol" panose="05050102010706020507" pitchFamily="18" charset="2"/>
              <a:buChar char=""/>
            </a:pPr>
            <a:endParaRPr lang="en-US" sz="1050" dirty="0">
              <a:effectLst/>
              <a:latin typeface="Times New Roman" panose="02020603050405020304" pitchFamily="18" charset="0"/>
              <a:ea typeface="Times New Roman" panose="02020603050405020304" pitchFamily="18" charset="0"/>
            </a:endParaRPr>
          </a:p>
          <a:p>
            <a:endParaRPr lang="en-US" dirty="0"/>
          </a:p>
        </p:txBody>
      </p:sp>
      <p:pic>
        <p:nvPicPr>
          <p:cNvPr id="7" name="Video 6">
            <a:hlinkClick r:id="" action="ppaction://media"/>
            <a:extLst>
              <a:ext uri="{FF2B5EF4-FFF2-40B4-BE49-F238E27FC236}">
                <a16:creationId xmlns:a16="http://schemas.microsoft.com/office/drawing/2014/main" id="{355209C8-0EBA-DC16-4E72-80F7DDA088D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10423300" y="5089300"/>
            <a:ext cx="1686403" cy="1686403"/>
          </a:xfrm>
          <a:prstGeom prst="ellipse">
            <a:avLst/>
          </a:prstGeom>
        </p:spPr>
      </p:pic>
    </p:spTree>
    <p:extLst>
      <p:ext uri="{BB962C8B-B14F-4D97-AF65-F5344CB8AC3E}">
        <p14:creationId xmlns:p14="http://schemas.microsoft.com/office/powerpoint/2010/main" val="3747567192"/>
      </p:ext>
    </p:extLst>
  </p:cSld>
  <p:clrMapOvr>
    <a:masterClrMapping/>
  </p:clrMapOvr>
  <mc:AlternateContent xmlns:mc="http://schemas.openxmlformats.org/markup-compatibility/2006">
    <mc:Choice xmlns:p14="http://schemas.microsoft.com/office/powerpoint/2010/main" Requires="p14">
      <p:transition spd="slow" p14:dur="2000" advTm="16902"/>
    </mc:Choice>
    <mc:Fallback>
      <p:transition spd="slow" advTm="169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2FA20-E885-9F3B-4B35-C467ACA83379}"/>
              </a:ext>
            </a:extLst>
          </p:cNvPr>
          <p:cNvSpPr>
            <a:spLocks noGrp="1"/>
          </p:cNvSpPr>
          <p:nvPr>
            <p:ph type="title"/>
          </p:nvPr>
        </p:nvSpPr>
        <p:spPr/>
        <p:txBody>
          <a:bodyPr>
            <a:normAutofit/>
          </a:bodyPr>
          <a:lstStyle/>
          <a:p>
            <a:r>
              <a:rPr lang="en-US" sz="1800" b="1" dirty="0">
                <a:effectLst/>
                <a:latin typeface="Times New Roman" panose="02020603050405020304" pitchFamily="18" charset="0"/>
                <a:ea typeface="Calibri" panose="020F0502020204030204" pitchFamily="34" charset="0"/>
              </a:rPr>
              <a:t>IV. Hypothesis Testing</a:t>
            </a:r>
            <a:endParaRPr lang="en-US" sz="1800" dirty="0"/>
          </a:p>
        </p:txBody>
      </p:sp>
      <p:sp>
        <p:nvSpPr>
          <p:cNvPr id="3" name="Content Placeholder 2">
            <a:extLst>
              <a:ext uri="{FF2B5EF4-FFF2-40B4-BE49-F238E27FC236}">
                <a16:creationId xmlns:a16="http://schemas.microsoft.com/office/drawing/2014/main" id="{03812B19-98D2-5894-12FE-0F2D2159C8D2}"/>
              </a:ext>
            </a:extLst>
          </p:cNvPr>
          <p:cNvSpPr>
            <a:spLocks noGrp="1"/>
          </p:cNvSpPr>
          <p:nvPr>
            <p:ph idx="1"/>
          </p:nvPr>
        </p:nvSpPr>
        <p:spPr>
          <a:xfrm>
            <a:off x="901574" y="1312464"/>
            <a:ext cx="10515600" cy="860368"/>
          </a:xfrm>
        </p:spPr>
        <p:txBody>
          <a:bodyPr>
            <a:normAutofit fontScale="25000" lnSpcReduction="20000"/>
          </a:bodyPr>
          <a:lstStyle/>
          <a:p>
            <a:pPr marL="457200" marR="0" lvl="1" indent="0">
              <a:lnSpc>
                <a:spcPct val="200000"/>
              </a:lnSpc>
              <a:spcBef>
                <a:spcPts val="0"/>
              </a:spcBef>
              <a:spcAft>
                <a:spcPts val="0"/>
              </a:spcAft>
              <a:buNone/>
            </a:pPr>
            <a:r>
              <a:rPr lang="en-US" sz="5600" b="1" dirty="0">
                <a:latin typeface="Times New Roman" panose="02020603050405020304" pitchFamily="18" charset="0"/>
                <a:ea typeface="Calibri" panose="020F0502020204030204" pitchFamily="34" charset="0"/>
                <a:cs typeface="Times New Roman" panose="02020603050405020304" pitchFamily="18" charset="0"/>
              </a:rPr>
              <a:t>b. </a:t>
            </a:r>
            <a:r>
              <a:rPr lang="en-US" sz="5600" b="1" dirty="0">
                <a:effectLst/>
                <a:latin typeface="Times New Roman" panose="02020603050405020304" pitchFamily="18" charset="0"/>
                <a:ea typeface="Calibri" panose="020F0502020204030204" pitchFamily="34" charset="0"/>
                <a:cs typeface="Times New Roman" panose="02020603050405020304" pitchFamily="18" charset="0"/>
              </a:rPr>
              <a:t>Regression Analysis</a:t>
            </a:r>
          </a:p>
          <a:p>
            <a:pPr marL="457200" marR="0" lvl="1" indent="0">
              <a:lnSpc>
                <a:spcPct val="200000"/>
              </a:lnSpc>
              <a:spcBef>
                <a:spcPts val="0"/>
              </a:spcBef>
              <a:spcAft>
                <a:spcPts val="0"/>
              </a:spcAft>
              <a:buNone/>
            </a:pPr>
            <a:endParaRPr lang="en-US" sz="1600" b="1" dirty="0"/>
          </a:p>
          <a:p>
            <a:pPr marL="0" marR="0" indent="0">
              <a:lnSpc>
                <a:spcPct val="200000"/>
              </a:lnSpc>
              <a:spcBef>
                <a:spcPts val="1200"/>
              </a:spcBef>
              <a:spcAft>
                <a:spcPts val="0"/>
              </a:spcAft>
              <a:buNone/>
            </a:pPr>
            <a:br>
              <a:rPr lang="en-US" sz="1800" dirty="0">
                <a:effectLst/>
                <a:latin typeface="Times New Roman" panose="02020603050405020304" pitchFamily="18" charset="0"/>
                <a:ea typeface="Calibri" panose="020F0502020204030204" pitchFamily="34" charset="0"/>
              </a:rPr>
            </a:br>
            <a:endParaRPr lang="en-US" sz="14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61A1E946-A7EB-9315-CD2A-DE8C30CCCB49}"/>
              </a:ext>
            </a:extLst>
          </p:cNvPr>
          <p:cNvPicPr>
            <a:picLocks noChangeAspect="1"/>
          </p:cNvPicPr>
          <p:nvPr/>
        </p:nvPicPr>
        <p:blipFill>
          <a:blip r:embed="rId4"/>
          <a:stretch>
            <a:fillRect/>
          </a:stretch>
        </p:blipFill>
        <p:spPr>
          <a:xfrm>
            <a:off x="3025238" y="2456178"/>
            <a:ext cx="4670823" cy="3644268"/>
          </a:xfrm>
          <a:prstGeom prst="rect">
            <a:avLst/>
          </a:prstGeom>
        </p:spPr>
      </p:pic>
      <p:pic>
        <p:nvPicPr>
          <p:cNvPr id="8" name="Video 7">
            <a:hlinkClick r:id="" action="ppaction://media"/>
            <a:extLst>
              <a:ext uri="{FF2B5EF4-FFF2-40B4-BE49-F238E27FC236}">
                <a16:creationId xmlns:a16="http://schemas.microsoft.com/office/drawing/2014/main" id="{9EC85047-EABF-B02E-E1EC-5C5634D754A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8830741"/>
      </p:ext>
    </p:extLst>
  </p:cSld>
  <p:clrMapOvr>
    <a:masterClrMapping/>
  </p:clrMapOvr>
  <mc:AlternateContent xmlns:mc="http://schemas.openxmlformats.org/markup-compatibility/2006">
    <mc:Choice xmlns:p14="http://schemas.microsoft.com/office/powerpoint/2010/main" Requires="p14">
      <p:transition spd="slow" p14:dur="2000" advTm="41336"/>
    </mc:Choice>
    <mc:Fallback>
      <p:transition spd="slow" advTm="413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2FA20-E885-9F3B-4B35-C467ACA83379}"/>
              </a:ext>
            </a:extLst>
          </p:cNvPr>
          <p:cNvSpPr>
            <a:spLocks noGrp="1"/>
          </p:cNvSpPr>
          <p:nvPr>
            <p:ph type="title"/>
          </p:nvPr>
        </p:nvSpPr>
        <p:spPr/>
        <p:txBody>
          <a:bodyPr>
            <a:normAutofit/>
          </a:bodyPr>
          <a:lstStyle/>
          <a:p>
            <a:r>
              <a:rPr lang="en-US" sz="1800" b="1" dirty="0">
                <a:effectLst/>
                <a:latin typeface="Times New Roman" panose="02020603050405020304" pitchFamily="18" charset="0"/>
                <a:ea typeface="Calibri" panose="020F0502020204030204" pitchFamily="34" charset="0"/>
              </a:rPr>
              <a:t>IV. Hypothesis Testing</a:t>
            </a:r>
            <a:endParaRPr lang="en-US" sz="1800" dirty="0"/>
          </a:p>
        </p:txBody>
      </p:sp>
      <p:sp>
        <p:nvSpPr>
          <p:cNvPr id="3" name="Content Placeholder 2">
            <a:extLst>
              <a:ext uri="{FF2B5EF4-FFF2-40B4-BE49-F238E27FC236}">
                <a16:creationId xmlns:a16="http://schemas.microsoft.com/office/drawing/2014/main" id="{03812B19-98D2-5894-12FE-0F2D2159C8D2}"/>
              </a:ext>
            </a:extLst>
          </p:cNvPr>
          <p:cNvSpPr>
            <a:spLocks noGrp="1"/>
          </p:cNvSpPr>
          <p:nvPr>
            <p:ph idx="1"/>
          </p:nvPr>
        </p:nvSpPr>
        <p:spPr>
          <a:xfrm>
            <a:off x="901574" y="1312464"/>
            <a:ext cx="10515600" cy="860368"/>
          </a:xfrm>
        </p:spPr>
        <p:txBody>
          <a:bodyPr>
            <a:normAutofit fontScale="25000" lnSpcReduction="20000"/>
          </a:bodyPr>
          <a:lstStyle/>
          <a:p>
            <a:pPr marL="457200" marR="0" lvl="1" indent="0">
              <a:lnSpc>
                <a:spcPct val="200000"/>
              </a:lnSpc>
              <a:spcBef>
                <a:spcPts val="0"/>
              </a:spcBef>
              <a:spcAft>
                <a:spcPts val="0"/>
              </a:spcAft>
              <a:buNone/>
            </a:pPr>
            <a:r>
              <a:rPr lang="en-US" sz="5600" b="1" dirty="0">
                <a:latin typeface="Times New Roman" panose="02020603050405020304" pitchFamily="18" charset="0"/>
                <a:ea typeface="Calibri" panose="020F0502020204030204" pitchFamily="34" charset="0"/>
                <a:cs typeface="Times New Roman" panose="02020603050405020304" pitchFamily="18" charset="0"/>
              </a:rPr>
              <a:t>b. </a:t>
            </a:r>
            <a:r>
              <a:rPr lang="en-US" sz="5600" b="1" dirty="0">
                <a:effectLst/>
                <a:latin typeface="Times New Roman" panose="02020603050405020304" pitchFamily="18" charset="0"/>
                <a:ea typeface="Calibri" panose="020F0502020204030204" pitchFamily="34" charset="0"/>
                <a:cs typeface="Times New Roman" panose="02020603050405020304" pitchFamily="18" charset="0"/>
              </a:rPr>
              <a:t>Regression Analysis</a:t>
            </a:r>
          </a:p>
          <a:p>
            <a:pPr marL="457200" marR="0" lvl="1" indent="0">
              <a:lnSpc>
                <a:spcPct val="200000"/>
              </a:lnSpc>
              <a:spcBef>
                <a:spcPts val="0"/>
              </a:spcBef>
              <a:spcAft>
                <a:spcPts val="0"/>
              </a:spcAft>
              <a:buNone/>
            </a:pPr>
            <a:endParaRPr lang="en-US" sz="1600" b="1" dirty="0"/>
          </a:p>
          <a:p>
            <a:pPr marL="0" marR="0" indent="0">
              <a:lnSpc>
                <a:spcPct val="200000"/>
              </a:lnSpc>
              <a:spcBef>
                <a:spcPts val="1200"/>
              </a:spcBef>
              <a:spcAft>
                <a:spcPts val="0"/>
              </a:spcAft>
              <a:buNone/>
            </a:pPr>
            <a:br>
              <a:rPr lang="en-US" sz="1800" dirty="0">
                <a:effectLst/>
                <a:latin typeface="Times New Roman" panose="02020603050405020304" pitchFamily="18" charset="0"/>
                <a:ea typeface="Calibri" panose="020F0502020204030204" pitchFamily="34" charset="0"/>
              </a:rPr>
            </a:br>
            <a:endParaRPr lang="en-US" sz="1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CC20E7BE-4E69-F81D-B7CD-748FB69178B9}"/>
              </a:ext>
            </a:extLst>
          </p:cNvPr>
          <p:cNvSpPr txBox="1"/>
          <p:nvPr/>
        </p:nvSpPr>
        <p:spPr>
          <a:xfrm>
            <a:off x="1138472" y="2036883"/>
            <a:ext cx="7887831" cy="2554545"/>
          </a:xfrm>
          <a:prstGeom prst="rect">
            <a:avLst/>
          </a:prstGeom>
          <a:noFill/>
        </p:spPr>
        <p:txBody>
          <a:bodyPr wrap="square">
            <a:spAutoFit/>
          </a:bodyPr>
          <a:lstStyle/>
          <a:p>
            <a:pPr marL="342900" indent="-342900">
              <a:buAutoNum type="arabicPeriod"/>
            </a:pPr>
            <a:r>
              <a:rPr lang="en-US" sz="1400" b="1" i="1" spc="25" dirty="0">
                <a:effectLst/>
                <a:latin typeface="Times New Roman" panose="02020603050405020304" pitchFamily="18" charset="0"/>
                <a:ea typeface="Calibri" panose="020F0502020204030204" pitchFamily="34" charset="0"/>
                <a:cs typeface="Times New Roman" panose="02020603050405020304" pitchFamily="18" charset="0"/>
              </a:rPr>
              <a:t>Does flight duration impact flight prices?</a:t>
            </a:r>
          </a:p>
          <a:p>
            <a:pPr marL="0" marR="0" indent="0">
              <a:lnSpc>
                <a:spcPct val="200000"/>
              </a:lnSpc>
              <a:spcBef>
                <a:spcPts val="1200"/>
              </a:spcBef>
              <a:spcAft>
                <a:spcPts val="0"/>
              </a:spcAft>
              <a:buNone/>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Explore the relationship between flight duration (independent variable) and flight prices (dependent variable). </a:t>
            </a:r>
            <a:br>
              <a:rPr lang="en-US" sz="1400" dirty="0">
                <a:effectLst/>
                <a:latin typeface="Times New Roman" panose="02020603050405020304" pitchFamily="18" charset="0"/>
                <a:ea typeface="Calibri" panose="020F0502020204030204" pitchFamily="34" charset="0"/>
                <a:cs typeface="Times New Roman" panose="02020603050405020304" pitchFamily="18" charset="0"/>
              </a:rPr>
            </a:b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Hypothesis: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200000"/>
              </a:lnSpc>
              <a:spcBef>
                <a:spcPts val="1200"/>
              </a:spcBef>
              <a:spcAft>
                <a:spcPts val="0"/>
              </a:spcAft>
              <a:buNone/>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H0: Flight duration does not significantly predict flight prices.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400" dirty="0">
                <a:effectLst/>
                <a:latin typeface="Times New Roman" panose="02020603050405020304" pitchFamily="18" charset="0"/>
                <a:ea typeface="Calibri" panose="020F0502020204030204" pitchFamily="34" charset="0"/>
              </a:rPr>
              <a:t> 	H1: Flight duration significantly predicts flight prices.</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p>
        </p:txBody>
      </p:sp>
      <p:pic>
        <p:nvPicPr>
          <p:cNvPr id="8" name="Video 7">
            <a:hlinkClick r:id="" action="ppaction://media"/>
            <a:extLst>
              <a:ext uri="{FF2B5EF4-FFF2-40B4-BE49-F238E27FC236}">
                <a16:creationId xmlns:a16="http://schemas.microsoft.com/office/drawing/2014/main" id="{4A2B7422-4629-E0A6-43F6-6D78AC0EDFA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2938122"/>
      </p:ext>
    </p:extLst>
  </p:cSld>
  <p:clrMapOvr>
    <a:masterClrMapping/>
  </p:clrMapOvr>
  <mc:AlternateContent xmlns:mc="http://schemas.openxmlformats.org/markup-compatibility/2006">
    <mc:Choice xmlns:p14="http://schemas.microsoft.com/office/powerpoint/2010/main" Requires="p14">
      <p:transition spd="slow" p14:dur="2000" advTm="22896"/>
    </mc:Choice>
    <mc:Fallback>
      <p:transition spd="slow" advTm="228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DC510-E9EF-775C-B242-46CF106D3FE1}"/>
              </a:ext>
            </a:extLst>
          </p:cNvPr>
          <p:cNvSpPr>
            <a:spLocks noGrp="1"/>
          </p:cNvSpPr>
          <p:nvPr>
            <p:ph type="title"/>
          </p:nvPr>
        </p:nvSpPr>
        <p:spPr/>
        <p:txBody>
          <a:bodyPr>
            <a:normAutofit fontScale="90000"/>
          </a:bodyPr>
          <a:lstStyle/>
          <a:p>
            <a:br>
              <a:rPr lang="en-US" sz="2000" b="1" dirty="0">
                <a:latin typeface="Times New Roman" panose="02020603050405020304" pitchFamily="18" charset="0"/>
                <a:cs typeface="Times New Roman" panose="02020603050405020304" pitchFamily="18" charset="0"/>
              </a:rPr>
            </a:br>
            <a:br>
              <a:rPr lang="en-US" sz="2000" b="1" dirty="0">
                <a:latin typeface="Times New Roman" panose="02020603050405020304" pitchFamily="18" charset="0"/>
                <a:cs typeface="Times New Roman" panose="02020603050405020304" pitchFamily="18" charset="0"/>
              </a:rPr>
            </a:br>
            <a:br>
              <a:rPr lang="en-US" sz="2000" b="1"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1. </a:t>
            </a:r>
            <a:r>
              <a:rPr lang="en-US" sz="2000" b="1" i="1" spc="25" dirty="0">
                <a:effectLst/>
                <a:latin typeface="Times New Roman" panose="02020603050405020304" pitchFamily="18" charset="0"/>
                <a:ea typeface="Calibri" panose="020F0502020204030204" pitchFamily="34" charset="0"/>
                <a:cs typeface="Times New Roman" panose="02020603050405020304" pitchFamily="18" charset="0"/>
              </a:rPr>
              <a:t>Does flight duration impact flight prices?</a:t>
            </a:r>
            <a:r>
              <a:rPr lang="en-US" sz="2000" i="1" dirty="0">
                <a:effectLst/>
                <a:latin typeface="Times New Roman" panose="02020603050405020304" pitchFamily="18" charset="0"/>
                <a:ea typeface="Calibri" panose="020F0502020204030204" pitchFamily="34" charset="0"/>
                <a:cs typeface="Times New Roman" panose="02020603050405020304" pitchFamily="18" charset="0"/>
              </a:rPr>
              <a:t>  …Cont.</a:t>
            </a:r>
            <a:br>
              <a:rPr lang="en-US" sz="4400" i="1" dirty="0">
                <a:effectLst/>
                <a:latin typeface="Times New Roman" panose="02020603050405020304" pitchFamily="18" charset="0"/>
                <a:ea typeface="Calibri" panose="020F0502020204030204" pitchFamily="34" charset="0"/>
                <a:cs typeface="Times New Roman" panose="02020603050405020304" pitchFamily="18" charset="0"/>
              </a:rPr>
            </a:br>
            <a:br>
              <a:rPr lang="en-US" sz="4400" b="1" dirty="0">
                <a:effectLst/>
                <a:latin typeface="Times New Roman" panose="02020603050405020304" pitchFamily="18" charset="0"/>
                <a:ea typeface="Calibri" panose="020F0502020204030204" pitchFamily="34" charset="0"/>
                <a:cs typeface="Times New Roman" panose="02020603050405020304" pitchFamily="18" charset="0"/>
              </a:rPr>
            </a:br>
            <a:endParaRPr lang="en-US" dirty="0"/>
          </a:p>
        </p:txBody>
      </p:sp>
      <p:pic>
        <p:nvPicPr>
          <p:cNvPr id="4" name="Content Placeholder 3" descr="A computer screen with white text&#10;&#10;Description automatically generated">
            <a:extLst>
              <a:ext uri="{FF2B5EF4-FFF2-40B4-BE49-F238E27FC236}">
                <a16:creationId xmlns:a16="http://schemas.microsoft.com/office/drawing/2014/main" id="{25D7209E-57AA-DFA5-F8D5-22DEC565AAF8}"/>
              </a:ext>
            </a:extLst>
          </p:cNvPr>
          <p:cNvPicPr>
            <a:picLocks noGrp="1" noChangeAspect="1"/>
          </p:cNvPicPr>
          <p:nvPr>
            <p:ph idx="1"/>
          </p:nvPr>
        </p:nvPicPr>
        <p:blipFill>
          <a:blip r:embed="rId4"/>
          <a:stretch>
            <a:fillRect/>
          </a:stretch>
        </p:blipFill>
        <p:spPr>
          <a:xfrm>
            <a:off x="3307024" y="1187784"/>
            <a:ext cx="5266667" cy="2391996"/>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DE77D3CF-841B-4DF6-8296-189794B74DDD}"/>
                  </a:ext>
                </a:extLst>
              </p:cNvPr>
              <p:cNvSpPr txBox="1"/>
              <p:nvPr/>
            </p:nvSpPr>
            <p:spPr>
              <a:xfrm>
                <a:off x="1381351" y="3579780"/>
                <a:ext cx="9573341" cy="3071995"/>
              </a:xfrm>
              <a:prstGeom prst="rect">
                <a:avLst/>
              </a:prstGeom>
              <a:noFill/>
            </p:spPr>
            <p:txBody>
              <a:bodyPr wrap="square">
                <a:spAutoFit/>
              </a:bodyPr>
              <a:lstStyle/>
              <a:p>
                <a:pPr marL="0" marR="0">
                  <a:lnSpc>
                    <a:spcPct val="200000"/>
                  </a:lnSpc>
                  <a:spcBef>
                    <a:spcPts val="0"/>
                  </a:spcBef>
                  <a:spcAft>
                    <a:spcPts val="0"/>
                  </a:spcAft>
                </a:pPr>
                <a:r>
                  <a:rPr lang="en-US" sz="1400" b="1" dirty="0">
                    <a:effectLst/>
                    <a:latin typeface="Times New Roman" panose="02020603050405020304" pitchFamily="18" charset="0"/>
                    <a:ea typeface="Times New Roman" panose="02020603050405020304" pitchFamily="18" charset="0"/>
                  </a:rPr>
                  <a:t>Reading the Result:</a:t>
                </a:r>
              </a:p>
              <a:p>
                <a:pPr marL="285750" marR="0" indent="-285750">
                  <a:lnSpc>
                    <a:spcPct val="200000"/>
                  </a:lnSpc>
                  <a:spcBef>
                    <a:spcPts val="0"/>
                  </a:spcBef>
                  <a:spcAft>
                    <a:spcPts val="0"/>
                  </a:spcAft>
                  <a:buFont typeface="Arial" panose="020B0604020202020204" pitchFamily="34" charset="0"/>
                  <a:buChar char="•"/>
                </a:pPr>
                <a:r>
                  <a:rPr lang="en-US" sz="1200" dirty="0">
                    <a:effectLst/>
                    <a:latin typeface="Times New Roman" panose="02020603050405020304" pitchFamily="18" charset="0"/>
                    <a:ea typeface="Times New Roman" panose="02020603050405020304" pitchFamily="18" charset="0"/>
                  </a:rPr>
                  <a:t>Looking at the Residuals, the range of residuals from -981.95 to 983.56 suggests a wide variance in the flight prices that the model does not capture.</a:t>
                </a:r>
              </a:p>
              <a:p>
                <a:pPr marL="171450" marR="0" indent="-171450" algn="just">
                  <a:lnSpc>
                    <a:spcPct val="200000"/>
                  </a:lnSpc>
                  <a:spcBef>
                    <a:spcPts val="0"/>
                  </a:spcBef>
                  <a:spcAft>
                    <a:spcPts val="0"/>
                  </a:spcAft>
                  <a:buFont typeface="Arial" panose="020B0604020202020204" pitchFamily="34" charset="0"/>
                  <a:buChar char="•"/>
                </a:pPr>
                <a:r>
                  <a:rPr lang="en-US" sz="1200" dirty="0">
                    <a:effectLst/>
                    <a:latin typeface="Times New Roman" panose="02020603050405020304" pitchFamily="18" charset="0"/>
                    <a:ea typeface="Times New Roman" panose="02020603050405020304" pitchFamily="18" charset="0"/>
                  </a:rPr>
                  <a:t>The coefficients table shows the estimated slope coefficient of  b</a:t>
                </a:r>
                <a:r>
                  <a:rPr lang="en-US" sz="1200" baseline="-25000" dirty="0">
                    <a:effectLst/>
                    <a:latin typeface="Times New Roman" panose="02020603050405020304" pitchFamily="18" charset="0"/>
                    <a:ea typeface="Times New Roman" panose="02020603050405020304" pitchFamily="18" charset="0"/>
                  </a:rPr>
                  <a:t>0 </a:t>
                </a:r>
                <a:r>
                  <a:rPr lang="en-US" sz="1200" dirty="0">
                    <a:effectLst/>
                    <a:latin typeface="Times New Roman" panose="02020603050405020304" pitchFamily="18" charset="0"/>
                    <a:ea typeface="Times New Roman" panose="02020603050405020304" pitchFamily="18" charset="0"/>
                  </a:rPr>
                  <a:t>(Intercept) = 1014.510, which suggests a positive relation, and b</a:t>
                </a:r>
                <a:r>
                  <a:rPr lang="en-US" sz="1200" baseline="-25000" dirty="0">
                    <a:effectLst/>
                    <a:latin typeface="Times New Roman" panose="02020603050405020304" pitchFamily="18" charset="0"/>
                    <a:ea typeface="Times New Roman" panose="02020603050405020304" pitchFamily="18" charset="0"/>
                  </a:rPr>
                  <a:t>1</a:t>
                </a:r>
                <a:r>
                  <a:rPr lang="en-US" sz="1200" dirty="0">
                    <a:effectLst/>
                    <a:latin typeface="Times New Roman" panose="02020603050405020304" pitchFamily="18" charset="0"/>
                    <a:ea typeface="Times New Roman" panose="02020603050405020304" pitchFamily="18" charset="0"/>
                  </a:rPr>
                  <a:t> </a:t>
                </a:r>
                <a:r>
                  <a:rPr lang="en-US" sz="1200">
                    <a:effectLst/>
                    <a:latin typeface="Times New Roman" panose="02020603050405020304" pitchFamily="18" charset="0"/>
                    <a:ea typeface="Times New Roman" panose="02020603050405020304" pitchFamily="18" charset="0"/>
                  </a:rPr>
                  <a:t>= 1.480</a:t>
                </a:r>
                <a:r>
                  <a:rPr lang="en-US" sz="1200" dirty="0">
                    <a:effectLst/>
                    <a:latin typeface="Times New Roman" panose="02020603050405020304" pitchFamily="18" charset="0"/>
                    <a:ea typeface="Times New Roman" panose="02020603050405020304" pitchFamily="18" charset="0"/>
                  </a:rPr>
                  <a:t>. Thus, the sample regression equation in </a:t>
                </a:r>
                <a14:m>
                  <m:oMath xmlns:m="http://schemas.openxmlformats.org/officeDocument/2006/math">
                    <m:acc>
                      <m:accPr>
                        <m:chr m:val="̂"/>
                        <m:ctrlPr>
                          <a:rPr lang="en-US" sz="1200" i="1">
                            <a:effectLst/>
                            <a:latin typeface="Cambria Math" panose="02040503050406030204" pitchFamily="18" charset="0"/>
                            <a:ea typeface="Times New Roman" panose="02020603050405020304" pitchFamily="18" charset="0"/>
                          </a:rPr>
                        </m:ctrlPr>
                      </m:accPr>
                      <m:e>
                        <m:r>
                          <a:rPr lang="en-US" sz="1200" i="1">
                            <a:effectLst/>
                            <a:latin typeface="Cambria Math" panose="02040503050406030204" pitchFamily="18" charset="0"/>
                            <a:ea typeface="Times New Roman" panose="02020603050405020304" pitchFamily="18" charset="0"/>
                          </a:rPr>
                          <m:t>𝐹𝑙𝑖𝑔</m:t>
                        </m:r>
                        <m:r>
                          <a:rPr lang="en-US" sz="1200" i="1">
                            <a:effectLst/>
                            <a:latin typeface="Cambria Math" panose="02040503050406030204" pitchFamily="18" charset="0"/>
                            <a:ea typeface="Times New Roman" panose="02020603050405020304" pitchFamily="18" charset="0"/>
                          </a:rPr>
                          <m:t>h</m:t>
                        </m:r>
                        <m:r>
                          <a:rPr lang="en-US" sz="1200" i="1">
                            <a:effectLst/>
                            <a:latin typeface="Cambria Math" panose="02040503050406030204" pitchFamily="18" charset="0"/>
                            <a:ea typeface="Times New Roman" panose="02020603050405020304" pitchFamily="18" charset="0"/>
                          </a:rPr>
                          <m:t>𝑡𝑃𝑟𝑖𝑐𝑒</m:t>
                        </m:r>
                      </m:e>
                    </m:acc>
                    <m:r>
                      <a:rPr lang="en-US" sz="1200" i="1">
                        <a:effectLst/>
                        <a:latin typeface="Cambria Math" panose="02040503050406030204" pitchFamily="18" charset="0"/>
                        <a:ea typeface="Times New Roman" panose="02020603050405020304" pitchFamily="18" charset="0"/>
                      </a:rPr>
                      <m:t> =</m:t>
                    </m:r>
                    <m:r>
                      <a:rPr lang="en-US" sz="1200" i="1">
                        <a:effectLst/>
                        <a:latin typeface="Cambria Math" panose="02040503050406030204" pitchFamily="18" charset="0"/>
                        <a:ea typeface="Times New Roman" panose="02020603050405020304" pitchFamily="18" charset="0"/>
                      </a:rPr>
                      <m:t>1014</m:t>
                    </m:r>
                    <m:r>
                      <a:rPr lang="en-US" sz="1200" i="1">
                        <a:effectLst/>
                        <a:latin typeface="Cambria Math" panose="02040503050406030204" pitchFamily="18" charset="0"/>
                        <a:ea typeface="Times New Roman" panose="02020603050405020304" pitchFamily="18" charset="0"/>
                      </a:rPr>
                      <m:t>.</m:t>
                    </m:r>
                    <m:r>
                      <a:rPr lang="en-US" sz="1200" i="1">
                        <a:effectLst/>
                        <a:latin typeface="Cambria Math" panose="02040503050406030204" pitchFamily="18" charset="0"/>
                        <a:ea typeface="Times New Roman" panose="02020603050405020304" pitchFamily="18" charset="0"/>
                      </a:rPr>
                      <m:t>51</m:t>
                    </m:r>
                    <m:r>
                      <a:rPr lang="en-US" sz="1200" i="1">
                        <a:effectLst/>
                        <a:latin typeface="Cambria Math" panose="02040503050406030204" pitchFamily="18" charset="0"/>
                        <a:ea typeface="Times New Roman" panose="02020603050405020304" pitchFamily="18" charset="0"/>
                      </a:rPr>
                      <m:t>+</m:t>
                    </m:r>
                    <m:r>
                      <a:rPr lang="en-US" sz="1200" i="1">
                        <a:effectLst/>
                        <a:latin typeface="Cambria Math" panose="02040503050406030204" pitchFamily="18" charset="0"/>
                        <a:ea typeface="Times New Roman" panose="02020603050405020304" pitchFamily="18" charset="0"/>
                      </a:rPr>
                      <m:t>1</m:t>
                    </m:r>
                    <m:r>
                      <a:rPr lang="en-US" sz="1200" i="1">
                        <a:effectLst/>
                        <a:latin typeface="Cambria Math" panose="02040503050406030204" pitchFamily="18" charset="0"/>
                        <a:ea typeface="Times New Roman" panose="02020603050405020304" pitchFamily="18" charset="0"/>
                      </a:rPr>
                      <m:t>.</m:t>
                    </m:r>
                    <m:r>
                      <a:rPr lang="en-US" sz="1200" i="1">
                        <a:effectLst/>
                        <a:latin typeface="Cambria Math" panose="02040503050406030204" pitchFamily="18" charset="0"/>
                        <a:ea typeface="Times New Roman" panose="02020603050405020304" pitchFamily="18" charset="0"/>
                      </a:rPr>
                      <m:t>480</m:t>
                    </m:r>
                    <m:r>
                      <a:rPr lang="en-US" sz="1200" i="1">
                        <a:effectLst/>
                        <a:latin typeface="Cambria Math" panose="02040503050406030204" pitchFamily="18" charset="0"/>
                        <a:ea typeface="Times New Roman" panose="02020603050405020304" pitchFamily="18" charset="0"/>
                      </a:rPr>
                      <m:t>𝐹𝑙𝑖𝑔</m:t>
                    </m:r>
                    <m:r>
                      <a:rPr lang="en-US" sz="1200" i="1">
                        <a:effectLst/>
                        <a:latin typeface="Cambria Math" panose="02040503050406030204" pitchFamily="18" charset="0"/>
                        <a:ea typeface="Times New Roman" panose="02020603050405020304" pitchFamily="18" charset="0"/>
                      </a:rPr>
                      <m:t>h</m:t>
                    </m:r>
                    <m:r>
                      <a:rPr lang="en-US" sz="1200" i="1">
                        <a:effectLst/>
                        <a:latin typeface="Cambria Math" panose="02040503050406030204" pitchFamily="18" charset="0"/>
                        <a:ea typeface="Times New Roman" panose="02020603050405020304" pitchFamily="18" charset="0"/>
                      </a:rPr>
                      <m:t>𝑡𝐷𝑢𝑟𝑎𝑡𝑖𝑜𝑛</m:t>
                    </m:r>
                  </m:oMath>
                </a14:m>
                <a:r>
                  <a:rPr lang="en-US" sz="1200" dirty="0">
                    <a:effectLst/>
                    <a:latin typeface="Times New Roman" panose="02020603050405020304" pitchFamily="18" charset="0"/>
                    <a:ea typeface="Times New Roman" panose="02020603050405020304" pitchFamily="18" charset="0"/>
                  </a:rPr>
                  <a:t> . </a:t>
                </a:r>
              </a:p>
              <a:p>
                <a:pPr marL="171450" marR="0" indent="-171450" algn="just">
                  <a:lnSpc>
                    <a:spcPct val="200000"/>
                  </a:lnSpc>
                  <a:spcBef>
                    <a:spcPts val="0"/>
                  </a:spcBef>
                  <a:spcAft>
                    <a:spcPts val="0"/>
                  </a:spcAft>
                  <a:buFont typeface="Arial" panose="020B0604020202020204" pitchFamily="34" charset="0"/>
                  <a:buChar char="•"/>
                </a:pPr>
                <a:r>
                  <a:rPr lang="en-US" sz="1200" dirty="0">
                    <a:effectLst/>
                    <a:latin typeface="Times New Roman" panose="02020603050405020304" pitchFamily="18" charset="0"/>
                    <a:ea typeface="Times New Roman" panose="02020603050405020304" pitchFamily="18" charset="0"/>
                  </a:rPr>
                  <a:t>Even though an analysis for </a:t>
                </a:r>
                <a:r>
                  <a:rPr lang="en-US" sz="1200" dirty="0" err="1">
                    <a:effectLst/>
                    <a:latin typeface="Times New Roman" panose="02020603050405020304" pitchFamily="18" charset="0"/>
                    <a:ea typeface="Times New Roman" panose="02020603050405020304" pitchFamily="18" charset="0"/>
                  </a:rPr>
                  <a:t>FlightPrice</a:t>
                </a:r>
                <a:r>
                  <a:rPr lang="en-US" sz="1200" dirty="0">
                    <a:effectLst/>
                    <a:latin typeface="Times New Roman" panose="02020603050405020304" pitchFamily="18" charset="0"/>
                    <a:ea typeface="Times New Roman" panose="02020603050405020304" pitchFamily="18" charset="0"/>
                  </a:rPr>
                  <a:t> vs. </a:t>
                </a:r>
                <a:r>
                  <a:rPr lang="en-US" sz="1200" dirty="0" err="1">
                    <a:effectLst/>
                    <a:latin typeface="Times New Roman" panose="02020603050405020304" pitchFamily="18" charset="0"/>
                    <a:ea typeface="Times New Roman" panose="02020603050405020304" pitchFamily="18" charset="0"/>
                  </a:rPr>
                  <a:t>FlightDuration</a:t>
                </a:r>
                <a:r>
                  <a:rPr lang="en-US" sz="1200" dirty="0">
                    <a:effectLst/>
                    <a:latin typeface="Times New Roman" panose="02020603050405020304" pitchFamily="18" charset="0"/>
                    <a:ea typeface="Times New Roman" panose="02020603050405020304" pitchFamily="18" charset="0"/>
                  </a:rPr>
                  <a:t> reveals that the intercept coefficient is significantly positive (Estimate = 1014.510, p &lt; 0.001). However, </a:t>
                </a:r>
                <a:r>
                  <a:rPr lang="en-US" sz="1200" dirty="0" err="1">
                    <a:effectLst/>
                    <a:latin typeface="Times New Roman" panose="02020603050405020304" pitchFamily="18" charset="0"/>
                    <a:ea typeface="Times New Roman" panose="02020603050405020304" pitchFamily="18" charset="0"/>
                  </a:rPr>
                  <a:t>FlightDuration's</a:t>
                </a:r>
                <a:r>
                  <a:rPr lang="en-US" sz="1200" dirty="0">
                    <a:effectLst/>
                    <a:latin typeface="Times New Roman" panose="02020603050405020304" pitchFamily="18" charset="0"/>
                    <a:ea typeface="Times New Roman" panose="02020603050405020304" pitchFamily="18" charset="0"/>
                  </a:rPr>
                  <a:t> effect on price is not statistically significant (Estimate = 1.480, p = 0.285). </a:t>
                </a:r>
              </a:p>
              <a:p>
                <a:pPr marL="171450" marR="0" indent="-171450" algn="just">
                  <a:lnSpc>
                    <a:spcPct val="200000"/>
                  </a:lnSpc>
                  <a:spcBef>
                    <a:spcPts val="0"/>
                  </a:spcBef>
                  <a:spcAft>
                    <a:spcPts val="0"/>
                  </a:spcAft>
                  <a:buFont typeface="Arial" panose="020B0604020202020204" pitchFamily="34" charset="0"/>
                  <a:buChar char="•"/>
                </a:pPr>
                <a:r>
                  <a:rPr lang="en-US" sz="1200" dirty="0">
                    <a:effectLst/>
                    <a:latin typeface="Times New Roman" panose="02020603050405020304" pitchFamily="18" charset="0"/>
                    <a:ea typeface="Times New Roman" panose="02020603050405020304" pitchFamily="18" charset="0"/>
                  </a:rPr>
                  <a:t>This indicates that flight prices do not significantly change as flight duration increases. The model explains a negligible portion of the variance in flight prices (R-squared = 0.0001144), suggesting other factors may better predict flight prices.</a:t>
                </a:r>
              </a:p>
            </p:txBody>
          </p:sp>
        </mc:Choice>
        <mc:Fallback>
          <p:sp>
            <p:nvSpPr>
              <p:cNvPr id="6" name="TextBox 5">
                <a:extLst>
                  <a:ext uri="{FF2B5EF4-FFF2-40B4-BE49-F238E27FC236}">
                    <a16:creationId xmlns:a16="http://schemas.microsoft.com/office/drawing/2014/main" id="{DE77D3CF-841B-4DF6-8296-189794B74DDD}"/>
                  </a:ext>
                </a:extLst>
              </p:cNvPr>
              <p:cNvSpPr txBox="1">
                <a:spLocks noRot="1" noChangeAspect="1" noMove="1" noResize="1" noEditPoints="1" noAdjustHandles="1" noChangeArrowheads="1" noChangeShapeType="1" noTextEdit="1"/>
              </p:cNvSpPr>
              <p:nvPr/>
            </p:nvSpPr>
            <p:spPr>
              <a:xfrm>
                <a:off x="1381351" y="3579780"/>
                <a:ext cx="9573341" cy="3071995"/>
              </a:xfrm>
              <a:prstGeom prst="rect">
                <a:avLst/>
              </a:prstGeom>
              <a:blipFill>
                <a:blip r:embed="rId5"/>
                <a:stretch>
                  <a:fillRect l="-191" b="-595"/>
                </a:stretch>
              </a:blipFill>
            </p:spPr>
            <p:txBody>
              <a:bodyPr/>
              <a:lstStyle/>
              <a:p>
                <a:r>
                  <a:rPr lang="en-US">
                    <a:noFill/>
                  </a:rPr>
                  <a:t> </a:t>
                </a:r>
              </a:p>
            </p:txBody>
          </p:sp>
        </mc:Fallback>
      </mc:AlternateContent>
      <p:pic>
        <p:nvPicPr>
          <p:cNvPr id="8" name="Video 7">
            <a:hlinkClick r:id="" action="ppaction://media"/>
            <a:extLst>
              <a:ext uri="{FF2B5EF4-FFF2-40B4-BE49-F238E27FC236}">
                <a16:creationId xmlns:a16="http://schemas.microsoft.com/office/drawing/2014/main" id="{7DDFB197-68F5-D18F-58CC-AA59D4B6DFD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134600" y="60445"/>
            <a:ext cx="2057400" cy="2057400"/>
          </a:xfrm>
          <a:prstGeom prst="ellipse">
            <a:avLst/>
          </a:prstGeom>
        </p:spPr>
      </p:pic>
    </p:spTree>
    <p:extLst>
      <p:ext uri="{BB962C8B-B14F-4D97-AF65-F5344CB8AC3E}">
        <p14:creationId xmlns:p14="http://schemas.microsoft.com/office/powerpoint/2010/main" val="487553977"/>
      </p:ext>
    </p:extLst>
  </p:cSld>
  <p:clrMapOvr>
    <a:masterClrMapping/>
  </p:clrMapOvr>
  <mc:AlternateContent xmlns:mc="http://schemas.openxmlformats.org/markup-compatibility/2006">
    <mc:Choice xmlns:p14="http://schemas.microsoft.com/office/powerpoint/2010/main" Requires="p14">
      <p:transition spd="slow" p14:dur="2000" advTm="77124"/>
    </mc:Choice>
    <mc:Fallback>
      <p:transition spd="slow" advTm="771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A903F-F50A-C0CD-A6BC-5DDA156BF9B7}"/>
              </a:ext>
            </a:extLst>
          </p:cNvPr>
          <p:cNvSpPr>
            <a:spLocks noGrp="1"/>
          </p:cNvSpPr>
          <p:nvPr>
            <p:ph type="title"/>
          </p:nvPr>
        </p:nvSpPr>
        <p:spPr/>
        <p:txBody>
          <a:bodyPr>
            <a:normAutofit fontScale="90000"/>
          </a:bodyPr>
          <a:lstStyle/>
          <a:p>
            <a:br>
              <a:rPr lang="en-US" sz="1800" b="1" dirty="0">
                <a:effectLst/>
                <a:latin typeface="Times New Roman" panose="02020603050405020304" pitchFamily="18" charset="0"/>
                <a:ea typeface="Calibri" panose="020F0502020204030204" pitchFamily="34" charset="0"/>
                <a:cs typeface="Times New Roman" panose="02020603050405020304" pitchFamily="18" charset="0"/>
              </a:rPr>
            </a:br>
            <a:br>
              <a:rPr lang="en-US" sz="1800" b="1" dirty="0">
                <a:effectLst/>
                <a:latin typeface="Times New Roman" panose="02020603050405020304" pitchFamily="18" charset="0"/>
                <a:ea typeface="Calibri" panose="020F0502020204030204" pitchFamily="34" charset="0"/>
                <a:cs typeface="Times New Roman" panose="02020603050405020304" pitchFamily="18" charset="0"/>
              </a:rPr>
            </a:br>
            <a:br>
              <a:rPr lang="en-US" sz="1800" b="1" dirty="0">
                <a:effectLst/>
                <a:latin typeface="Times New Roman" panose="02020603050405020304" pitchFamily="18" charset="0"/>
                <a:ea typeface="Calibri" panose="020F0502020204030204" pitchFamily="34" charset="0"/>
                <a:cs typeface="Times New Roman" panose="02020603050405020304" pitchFamily="18" charset="0"/>
              </a:rPr>
            </a:br>
            <a:br>
              <a:rPr lang="en-US" sz="1800" b="1" dirty="0">
                <a:effectLst/>
                <a:latin typeface="Times New Roman" panose="02020603050405020304" pitchFamily="18" charset="0"/>
                <a:ea typeface="Calibri" panose="020F0502020204030204" pitchFamily="34" charset="0"/>
                <a:cs typeface="Times New Roman" panose="02020603050405020304" pitchFamily="18" charset="0"/>
              </a:rPr>
            </a:br>
            <a:br>
              <a:rPr lang="en-US" sz="1800" b="1" dirty="0">
                <a:effectLst/>
                <a:latin typeface="Times New Roman" panose="02020603050405020304" pitchFamily="18" charset="0"/>
                <a:ea typeface="Calibri" panose="020F0502020204030204" pitchFamily="34" charset="0"/>
                <a:cs typeface="Times New Roman" panose="02020603050405020304" pitchFamily="18" charset="0"/>
              </a:rPr>
            </a:b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Content</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3676000C-F227-25F7-2EB2-53ED70AEB70A}"/>
              </a:ext>
            </a:extLst>
          </p:cNvPr>
          <p:cNvSpPr>
            <a:spLocks noGrp="1"/>
          </p:cNvSpPr>
          <p:nvPr>
            <p:ph idx="1"/>
          </p:nvPr>
        </p:nvSpPr>
        <p:spPr/>
        <p:txBody>
          <a:bodyPr/>
          <a:lstStyle/>
          <a:p>
            <a:pPr marL="342900" marR="0" lvl="0" indent="-342900">
              <a:lnSpc>
                <a:spcPct val="107000"/>
              </a:lnSpc>
              <a:spcBef>
                <a:spcPts val="0"/>
              </a:spcBef>
              <a:spcAft>
                <a:spcPts val="0"/>
              </a:spcAft>
              <a:buFont typeface="+mj-lt"/>
              <a:buAutoNum type="romanUcPeriod"/>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Introduction</a:t>
            </a:r>
            <a:br>
              <a:rPr lang="en-US" sz="1200" dirty="0">
                <a:effectLst/>
                <a:latin typeface="Times New Roman" panose="02020603050405020304" pitchFamily="18" charset="0"/>
                <a:ea typeface="Calibri" panose="020F0502020204030204" pitchFamily="34" charset="0"/>
                <a:cs typeface="Times New Roman" panose="02020603050405020304" pitchFamily="18" charset="0"/>
              </a:rPr>
            </a:b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romanUcPeriod"/>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Data Description</a:t>
            </a:r>
            <a:br>
              <a:rPr lang="en-US" sz="1200" dirty="0">
                <a:effectLst/>
                <a:latin typeface="Times New Roman" panose="02020603050405020304" pitchFamily="18" charset="0"/>
                <a:ea typeface="Calibri" panose="020F0502020204030204" pitchFamily="34" charset="0"/>
                <a:cs typeface="Times New Roman" panose="02020603050405020304" pitchFamily="18" charset="0"/>
              </a:rPr>
            </a:b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romanUcPeriod"/>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Exploratory Data Analysis (EDA)</a:t>
            </a:r>
            <a:br>
              <a:rPr lang="en-US" sz="1200" dirty="0">
                <a:effectLst/>
                <a:latin typeface="Times New Roman" panose="02020603050405020304" pitchFamily="18" charset="0"/>
                <a:ea typeface="Calibri" panose="020F0502020204030204" pitchFamily="34" charset="0"/>
                <a:cs typeface="Times New Roman" panose="02020603050405020304" pitchFamily="18" charset="0"/>
              </a:rPr>
            </a:b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mj-lt"/>
              <a:buAutoNum type="alphaLcPeriod"/>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Research Questions</a:t>
            </a:r>
            <a:br>
              <a:rPr lang="en-US" sz="1200" dirty="0">
                <a:effectLst/>
                <a:latin typeface="Times New Roman" panose="02020603050405020304" pitchFamily="18" charset="0"/>
                <a:ea typeface="Calibri" panose="020F0502020204030204" pitchFamily="34" charset="0"/>
                <a:cs typeface="Times New Roman" panose="02020603050405020304" pitchFamily="18" charset="0"/>
              </a:rPr>
            </a:b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mj-lt"/>
              <a:buAutoNum type="alphaLcPeriod"/>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Analysis and Observation</a:t>
            </a:r>
            <a:br>
              <a:rPr lang="en-US" sz="1200" dirty="0">
                <a:effectLst/>
                <a:latin typeface="Times New Roman" panose="02020603050405020304" pitchFamily="18" charset="0"/>
                <a:ea typeface="Calibri" panose="020F0502020204030204" pitchFamily="34" charset="0"/>
                <a:cs typeface="Times New Roman" panose="02020603050405020304" pitchFamily="18" charset="0"/>
              </a:rPr>
            </a:b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200000"/>
              </a:lnSpc>
              <a:spcBef>
                <a:spcPts val="0"/>
              </a:spcBef>
              <a:spcAft>
                <a:spcPts val="0"/>
              </a:spcAft>
              <a:buFont typeface="+mj-lt"/>
              <a:buAutoNum type="romanUcPeriod"/>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Hypothesis Testing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200000"/>
              </a:lnSpc>
              <a:spcBef>
                <a:spcPts val="0"/>
              </a:spcBef>
              <a:spcAft>
                <a:spcPts val="0"/>
              </a:spcAft>
              <a:buFont typeface="+mj-lt"/>
              <a:buAutoNum type="romanUcPeriod"/>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ANOVA Test</a:t>
            </a:r>
          </a:p>
          <a:p>
            <a:pPr marL="742950" marR="0" lvl="1" indent="-285750">
              <a:lnSpc>
                <a:spcPct val="200000"/>
              </a:lnSpc>
              <a:spcBef>
                <a:spcPts val="0"/>
              </a:spcBef>
              <a:spcAft>
                <a:spcPts val="0"/>
              </a:spcAft>
              <a:buFont typeface="+mj-lt"/>
              <a:buAutoNum type="romanUcPeriod"/>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Regression Analysis</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200000"/>
              </a:lnSpc>
              <a:spcBef>
                <a:spcPts val="0"/>
              </a:spcBef>
              <a:buFont typeface="+mj-lt"/>
              <a:buAutoNum type="romanUcPeriod"/>
            </a:pPr>
            <a:r>
              <a:rPr lang="en-US" sz="1200" dirty="0">
                <a:latin typeface="Times New Roman" panose="02020603050405020304" pitchFamily="18" charset="0"/>
                <a:ea typeface="Calibri" panose="020F0502020204030204" pitchFamily="34" charset="0"/>
                <a:cs typeface="Times New Roman" panose="02020603050405020304" pitchFamily="18" charset="0"/>
              </a:rPr>
              <a:t>Reference</a:t>
            </a:r>
          </a:p>
          <a:p>
            <a:pPr marL="742950" marR="0" lvl="1" indent="-285750">
              <a:lnSpc>
                <a:spcPct val="200000"/>
              </a:lnSpc>
              <a:spcBef>
                <a:spcPts val="0"/>
              </a:spcBef>
              <a:spcAft>
                <a:spcPts val="0"/>
              </a:spcAft>
              <a:buFont typeface="+mj-lt"/>
              <a:buAutoNum type="romanUcPeriod"/>
            </a:pP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marR="0" lvl="1" indent="0">
              <a:lnSpc>
                <a:spcPct val="200000"/>
              </a:lnSpc>
              <a:spcBef>
                <a:spcPts val="0"/>
              </a:spcBef>
              <a:spcAft>
                <a:spcPts val="0"/>
              </a:spcAft>
              <a:buNone/>
            </a:pPr>
            <a:endParaRPr lang="en-US" dirty="0"/>
          </a:p>
        </p:txBody>
      </p:sp>
      <p:pic>
        <p:nvPicPr>
          <p:cNvPr id="44" name="Video 43">
            <a:hlinkClick r:id="" action="ppaction://media"/>
            <a:extLst>
              <a:ext uri="{FF2B5EF4-FFF2-40B4-BE49-F238E27FC236}">
                <a16:creationId xmlns:a16="http://schemas.microsoft.com/office/drawing/2014/main" id="{1C43FFFC-9566-FE6B-124A-CD722BD30BC1}"/>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76788604"/>
      </p:ext>
    </p:extLst>
  </p:cSld>
  <p:clrMapOvr>
    <a:masterClrMapping/>
  </p:clrMapOvr>
  <mc:AlternateContent xmlns:mc="http://schemas.openxmlformats.org/markup-compatibility/2006">
    <mc:Choice xmlns:p14="http://schemas.microsoft.com/office/powerpoint/2010/main" Requires="p14">
      <p:transition spd="slow" p14:dur="2000" advTm="19351"/>
    </mc:Choice>
    <mc:Fallback>
      <p:transition spd="slow" advTm="193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4"/>
                </p:tgtEl>
              </p:cMediaNode>
            </p:video>
            <p:seq concurrent="1" nextAc="seek">
              <p:cTn id="8" restart="whenNotActive" fill="hold" evtFilter="cancelBubble" nodeType="interactiveSeq">
                <p:stCondLst>
                  <p:cond evt="onClick" delay="0">
                    <p:tgtEl>
                      <p:spTgt spid="4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4"/>
                                        </p:tgtEl>
                                      </p:cBhvr>
                                    </p:cmd>
                                  </p:childTnLst>
                                </p:cTn>
                              </p:par>
                            </p:childTnLst>
                          </p:cTn>
                        </p:par>
                      </p:childTnLst>
                    </p:cTn>
                  </p:par>
                </p:childTnLst>
              </p:cTn>
              <p:nextCondLst>
                <p:cond evt="onClick" delay="0">
                  <p:tgtEl>
                    <p:spTgt spid="4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ABA3B-F3A3-857D-9ED6-2B172F7ECBB9}"/>
              </a:ext>
            </a:extLst>
          </p:cNvPr>
          <p:cNvSpPr>
            <a:spLocks noGrp="1"/>
          </p:cNvSpPr>
          <p:nvPr>
            <p:ph type="title"/>
          </p:nvPr>
        </p:nvSpPr>
        <p:spPr>
          <a:xfrm>
            <a:off x="838200" y="365126"/>
            <a:ext cx="10515600" cy="1001948"/>
          </a:xfrm>
        </p:spPr>
        <p:txBody>
          <a:bodyPr>
            <a:normAutofit fontScale="90000"/>
          </a:bodyPr>
          <a:lstStyle/>
          <a:p>
            <a:br>
              <a:rPr lang="en-US" sz="1800" b="1" i="1" dirty="0">
                <a:latin typeface="Times New Roman" panose="02020603050405020304" pitchFamily="18" charset="0"/>
                <a:ea typeface="Calibri" panose="020F0502020204030204" pitchFamily="34" charset="0"/>
                <a:cs typeface="Times New Roman" panose="02020603050405020304" pitchFamily="18" charset="0"/>
              </a:rPr>
            </a:br>
            <a:r>
              <a:rPr lang="en-US" sz="2200" b="1" i="1" dirty="0">
                <a:latin typeface="Times New Roman" panose="02020603050405020304" pitchFamily="18" charset="0"/>
                <a:ea typeface="Calibri" panose="020F0502020204030204" pitchFamily="34" charset="0"/>
                <a:cs typeface="Times New Roman" panose="02020603050405020304" pitchFamily="18" charset="0"/>
              </a:rPr>
              <a:t>b. </a:t>
            </a:r>
            <a:r>
              <a:rPr lang="en-US" sz="2200" b="1" i="1" dirty="0">
                <a:effectLst/>
                <a:latin typeface="Times New Roman" panose="02020603050405020304" pitchFamily="18" charset="0"/>
                <a:ea typeface="Calibri" panose="020F0502020204030204" pitchFamily="34" charset="0"/>
                <a:cs typeface="Times New Roman" panose="02020603050405020304" pitchFamily="18" charset="0"/>
              </a:rPr>
              <a:t>Regression Analysis …Cont.</a:t>
            </a:r>
            <a:br>
              <a:rPr lang="en-US" sz="4400" b="1" dirty="0">
                <a:effectLst/>
                <a:latin typeface="Times New Roman" panose="02020603050405020304" pitchFamily="18"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F022C1B7-9DC8-2644-CAA1-97F80431D5DB}"/>
              </a:ext>
            </a:extLst>
          </p:cNvPr>
          <p:cNvSpPr>
            <a:spLocks noGrp="1"/>
          </p:cNvSpPr>
          <p:nvPr>
            <p:ph idx="1"/>
          </p:nvPr>
        </p:nvSpPr>
        <p:spPr>
          <a:xfrm>
            <a:off x="765772" y="1367074"/>
            <a:ext cx="10515600" cy="4351338"/>
          </a:xfrm>
        </p:spPr>
        <p:txBody>
          <a:bodyPr/>
          <a:lstStyle/>
          <a:p>
            <a:pPr marL="0" marR="0" indent="0">
              <a:lnSpc>
                <a:spcPct val="115000"/>
              </a:lnSpc>
              <a:spcBef>
                <a:spcPts val="1200"/>
              </a:spcBef>
              <a:spcAft>
                <a:spcPts val="0"/>
              </a:spcAft>
              <a:buNone/>
            </a:pPr>
            <a:r>
              <a:rPr lang="en-US" sz="1600" b="1" i="1" spc="25"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a:t>
            </a:r>
            <a:r>
              <a:rPr lang="en-US" sz="1600" b="1" i="1" spc="2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Do holiday seasons lead to a significant increase in flight prices compared to non-holiday?</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200000"/>
              </a:lnSpc>
              <a:spcBef>
                <a:spcPts val="120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 impact of holidays on flight prices. By comparing price spikes during holiday seasons against non-holiday, we can understand the influence of demand surges on pricing.</a:t>
            </a:r>
          </a:p>
          <a:p>
            <a:pPr marL="0" marR="0" indent="0" algn="just">
              <a:lnSpc>
                <a:spcPct val="200000"/>
              </a:lnSpc>
              <a:spcBef>
                <a:spcPts val="1200"/>
              </a:spcBef>
              <a:spcAft>
                <a:spcPts val="0"/>
              </a:spcAft>
              <a:buNone/>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Hypothesis:</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nSpc>
                <a:spcPct val="200000"/>
              </a:lnSpc>
              <a:spcBef>
                <a:spcPts val="1200"/>
              </a:spcBef>
              <a:spcAft>
                <a:spcPts val="0"/>
              </a:spcAft>
              <a:buNone/>
            </a:pP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H0: Flight prices do not significantly vary during holiday seasons.</a:t>
            </a:r>
          </a:p>
          <a:p>
            <a:pPr marL="0" marR="0" indent="0">
              <a:lnSpc>
                <a:spcPct val="200000"/>
              </a:lnSpc>
              <a:spcBef>
                <a:spcPts val="1200"/>
              </a:spcBef>
              <a:spcAft>
                <a:spcPts val="0"/>
              </a:spcAft>
              <a:buNone/>
            </a:pP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H1:  Flight prices significantly vary during the holiday seasons.</a:t>
            </a:r>
          </a:p>
          <a:p>
            <a:endParaRPr lang="en-US" dirty="0"/>
          </a:p>
        </p:txBody>
      </p:sp>
      <p:pic>
        <p:nvPicPr>
          <p:cNvPr id="7" name="Video 6">
            <a:hlinkClick r:id="" action="ppaction://media"/>
            <a:extLst>
              <a:ext uri="{FF2B5EF4-FFF2-40B4-BE49-F238E27FC236}">
                <a16:creationId xmlns:a16="http://schemas.microsoft.com/office/drawing/2014/main" id="{EAC93739-BE3B-8CF5-0619-AEBBB53DB21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01359307"/>
      </p:ext>
    </p:extLst>
  </p:cSld>
  <p:clrMapOvr>
    <a:masterClrMapping/>
  </p:clrMapOvr>
  <mc:AlternateContent xmlns:mc="http://schemas.openxmlformats.org/markup-compatibility/2006">
    <mc:Choice xmlns:p14="http://schemas.microsoft.com/office/powerpoint/2010/main" Requires="p14">
      <p:transition spd="slow" p14:dur="2000" advTm="9783"/>
    </mc:Choice>
    <mc:Fallback>
      <p:transition spd="slow" advTm="97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887EF-BBFF-F09A-AA8E-5BDEA30A65BD}"/>
              </a:ext>
            </a:extLst>
          </p:cNvPr>
          <p:cNvSpPr>
            <a:spLocks noGrp="1"/>
          </p:cNvSpPr>
          <p:nvPr>
            <p:ph type="title"/>
          </p:nvPr>
        </p:nvSpPr>
        <p:spPr>
          <a:xfrm>
            <a:off x="838200" y="365125"/>
            <a:ext cx="10515600" cy="1128697"/>
          </a:xfrm>
        </p:spPr>
        <p:txBody>
          <a:bodyPr>
            <a:normAutofit fontScale="90000"/>
          </a:bodyPr>
          <a:lstStyle/>
          <a:p>
            <a:br>
              <a:rPr lang="en-US" sz="1600" b="1" i="1" spc="2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2200" b="1" i="1" spc="2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Do holiday seasons lead to a significant increase in flight prices compared to non-holiday?</a:t>
            </a:r>
            <a:r>
              <a:rPr lang="en-US"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2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Cont.</a:t>
            </a:r>
            <a:br>
              <a:rPr lang="en-US" sz="4400" dirty="0">
                <a:effectLst/>
                <a:latin typeface="Times New Roman" panose="02020603050405020304" pitchFamily="18" charset="0"/>
                <a:ea typeface="Calibri" panose="020F0502020204030204" pitchFamily="34" charset="0"/>
                <a:cs typeface="Times New Roman" panose="02020603050405020304" pitchFamily="18" charset="0"/>
              </a:rPr>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A7AB003-28BD-1EDB-6095-698F351553C2}"/>
                  </a:ext>
                </a:extLst>
              </p:cNvPr>
              <p:cNvSpPr>
                <a:spLocks noGrp="1"/>
              </p:cNvSpPr>
              <p:nvPr>
                <p:ph idx="1"/>
              </p:nvPr>
            </p:nvSpPr>
            <p:spPr>
              <a:xfrm>
                <a:off x="838200" y="4396903"/>
                <a:ext cx="10515600" cy="2237260"/>
              </a:xfrm>
            </p:spPr>
            <p:txBody>
              <a:bodyPr>
                <a:normAutofit fontScale="55000" lnSpcReduction="20000"/>
              </a:bodyPr>
              <a:lstStyle/>
              <a:p>
                <a:pPr marL="0" indent="0">
                  <a:lnSpc>
                    <a:spcPct val="200000"/>
                  </a:lnSpc>
                  <a:spcBef>
                    <a:spcPts val="0"/>
                  </a:spcBef>
                  <a:buNone/>
                </a:pPr>
                <a:r>
                  <a:rPr lang="en-US" sz="1800" b="1" dirty="0">
                    <a:effectLst/>
                    <a:latin typeface="Times New Roman" panose="02020603050405020304" pitchFamily="18" charset="0"/>
                    <a:ea typeface="Times New Roman" panose="02020603050405020304" pitchFamily="18" charset="0"/>
                  </a:rPr>
                  <a:t>Reading the Result:</a:t>
                </a:r>
              </a:p>
              <a:p>
                <a:pPr>
                  <a:lnSpc>
                    <a:spcPct val="200000"/>
                  </a:lnSpc>
                  <a:spcBef>
                    <a:spcPts val="0"/>
                  </a:spcBef>
                </a:pPr>
                <a:r>
                  <a:rPr lang="en-US" sz="1800" dirty="0">
                    <a:effectLst/>
                    <a:latin typeface="Times New Roman" panose="02020603050405020304" pitchFamily="18" charset="0"/>
                    <a:ea typeface="Times New Roman" panose="02020603050405020304" pitchFamily="18" charset="0"/>
                  </a:rPr>
                  <a:t>Observing at the Residuals, the range of residuals from -987.05 to 984.54 suggests a wide variance in the flight prices the model does not capture.</a:t>
                </a:r>
              </a:p>
              <a:p>
                <a:pPr algn="just">
                  <a:lnSpc>
                    <a:spcPct val="200000"/>
                  </a:lnSpc>
                  <a:spcBef>
                    <a:spcPts val="0"/>
                  </a:spcBef>
                </a:pPr>
                <a:r>
                  <a:rPr lang="en-US" sz="1800" dirty="0">
                    <a:effectLst/>
                    <a:latin typeface="Times New Roman" panose="02020603050405020304" pitchFamily="18" charset="0"/>
                    <a:ea typeface="Times New Roman" panose="02020603050405020304" pitchFamily="18" charset="0"/>
                  </a:rPr>
                  <a:t>The coefficients table shows the estimated slope coefficient of  b</a:t>
                </a:r>
                <a:r>
                  <a:rPr lang="en-US" sz="1800" baseline="-25000" dirty="0">
                    <a:effectLst/>
                    <a:latin typeface="Times New Roman" panose="02020603050405020304" pitchFamily="18" charset="0"/>
                    <a:ea typeface="Times New Roman" panose="02020603050405020304" pitchFamily="18" charset="0"/>
                  </a:rPr>
                  <a:t>0</a:t>
                </a:r>
                <a:r>
                  <a:rPr lang="en-US" sz="1800" dirty="0">
                    <a:effectLst/>
                    <a:latin typeface="Times New Roman" panose="02020603050405020304" pitchFamily="18" charset="0"/>
                    <a:ea typeface="Times New Roman" panose="02020603050405020304" pitchFamily="18" charset="0"/>
                  </a:rPr>
                  <a:t> (Intercept) = 1038.022, which suggests a positive relation, and b1 = 1.470. </a:t>
                </a:r>
              </a:p>
              <a:p>
                <a:pPr algn="just">
                  <a:lnSpc>
                    <a:spcPct val="200000"/>
                  </a:lnSpc>
                  <a:spcBef>
                    <a:spcPts val="0"/>
                  </a:spcBef>
                </a:pPr>
                <a:r>
                  <a:rPr lang="en-US" sz="1800" dirty="0">
                    <a:effectLst/>
                    <a:latin typeface="Times New Roman" panose="02020603050405020304" pitchFamily="18" charset="0"/>
                    <a:ea typeface="Times New Roman" panose="02020603050405020304" pitchFamily="18" charset="0"/>
                  </a:rPr>
                  <a:t>Thus, the regression equation in </a:t>
                </a:r>
                <a14:m>
                  <m:oMath xmlns:m="http://schemas.openxmlformats.org/officeDocument/2006/math">
                    <m:acc>
                      <m:accPr>
                        <m:chr m:val="̂"/>
                        <m:ctrlPr>
                          <a:rPr lang="en-US" sz="1800" i="1">
                            <a:effectLst/>
                            <a:latin typeface="Cambria Math" panose="02040503050406030204" pitchFamily="18" charset="0"/>
                            <a:ea typeface="Times New Roman" panose="02020603050405020304" pitchFamily="18" charset="0"/>
                          </a:rPr>
                        </m:ctrlPr>
                      </m:accPr>
                      <m:e>
                        <m:r>
                          <a:rPr lang="en-US" sz="1800" i="1">
                            <a:effectLst/>
                            <a:latin typeface="Cambria Math" panose="02040503050406030204" pitchFamily="18" charset="0"/>
                            <a:ea typeface="Times New Roman" panose="02020603050405020304" pitchFamily="18" charset="0"/>
                          </a:rPr>
                          <m:t>𝐹𝑙𝑖𝑔h𝑡𝑃𝑟𝑖𝑐𝑒</m:t>
                        </m:r>
                      </m:e>
                    </m:acc>
                    <m:r>
                      <a:rPr lang="en-US" sz="1800" i="1">
                        <a:effectLst/>
                        <a:latin typeface="Cambria Math" panose="02040503050406030204" pitchFamily="18" charset="0"/>
                        <a:ea typeface="Times New Roman" panose="02020603050405020304" pitchFamily="18" charset="0"/>
                      </a:rPr>
                      <m:t> =1038.022−22.749</m:t>
                    </m:r>
                    <m:r>
                      <a:rPr lang="en-US" sz="1800" i="1">
                        <a:effectLst/>
                        <a:latin typeface="Cambria Math" panose="02040503050406030204" pitchFamily="18" charset="0"/>
                        <a:ea typeface="Times New Roman" panose="02020603050405020304" pitchFamily="18" charset="0"/>
                      </a:rPr>
                      <m:t>𝐻𝑜𝑙𝑖𝑑𝑎𝑦𝑃𝑒𝑟𝑖𝑜𝑑</m:t>
                    </m:r>
                  </m:oMath>
                </a14:m>
                <a:r>
                  <a:rPr lang="en-US" sz="1800" dirty="0">
                    <a:effectLst/>
                    <a:latin typeface="Times New Roman" panose="02020603050405020304" pitchFamily="18" charset="0"/>
                    <a:ea typeface="Times New Roman" panose="02020603050405020304" pitchFamily="18" charset="0"/>
                  </a:rPr>
                  <a:t>. Even though an analysis for </a:t>
                </a:r>
                <a:r>
                  <a:rPr lang="en-US" sz="1800" dirty="0" err="1">
                    <a:effectLst/>
                    <a:latin typeface="Times New Roman" panose="02020603050405020304" pitchFamily="18" charset="0"/>
                    <a:ea typeface="Times New Roman" panose="02020603050405020304" pitchFamily="18" charset="0"/>
                  </a:rPr>
                  <a:t>FlightPrice</a:t>
                </a:r>
                <a:r>
                  <a:rPr lang="en-US" sz="1800" dirty="0">
                    <a:effectLst/>
                    <a:latin typeface="Times New Roman" panose="02020603050405020304" pitchFamily="18" charset="0"/>
                    <a:ea typeface="Times New Roman" panose="02020603050405020304" pitchFamily="18" charset="0"/>
                  </a:rPr>
                  <a:t> vs. Holiday Period reveals that the intercept coefficient is significantly positive (Estimate = 1038.022, p &lt; 0.05). </a:t>
                </a:r>
              </a:p>
              <a:p>
                <a:pPr algn="just">
                  <a:lnSpc>
                    <a:spcPct val="200000"/>
                  </a:lnSpc>
                  <a:spcBef>
                    <a:spcPts val="0"/>
                  </a:spcBef>
                </a:pPr>
                <a:r>
                  <a:rPr lang="en-US" sz="1800" dirty="0">
                    <a:effectLst/>
                    <a:latin typeface="Times New Roman" panose="02020603050405020304" pitchFamily="18" charset="0"/>
                    <a:ea typeface="Times New Roman" panose="02020603050405020304" pitchFamily="18" charset="0"/>
                  </a:rPr>
                  <a:t>However, the Holiday Period's effect on price is not statistically significant (Estimate = -22.749, p = 0.0422). This indicates that flight prices do significantly change as Holiday Period decrease.</a:t>
                </a:r>
              </a:p>
              <a:p>
                <a:pPr algn="just">
                  <a:lnSpc>
                    <a:spcPct val="200000"/>
                  </a:lnSpc>
                  <a:spcBef>
                    <a:spcPts val="0"/>
                  </a:spcBef>
                </a:pPr>
                <a:r>
                  <a:rPr lang="en-US" sz="1800" dirty="0">
                    <a:effectLst/>
                    <a:latin typeface="Times New Roman" panose="02020603050405020304" pitchFamily="18" charset="0"/>
                    <a:ea typeface="Times New Roman" panose="02020603050405020304" pitchFamily="18" charset="0"/>
                  </a:rPr>
                  <a:t> The model explains a negligible portion of the variance in flight prices (R-squared = 0.0004126), suggesting other factors may better predict flight prices.</a:t>
                </a:r>
              </a:p>
              <a:p>
                <a:endParaRPr lang="en-US" dirty="0"/>
              </a:p>
            </p:txBody>
          </p:sp>
        </mc:Choice>
        <mc:Fallback xmlns="">
          <p:sp>
            <p:nvSpPr>
              <p:cNvPr id="3" name="Content Placeholder 2">
                <a:extLst>
                  <a:ext uri="{FF2B5EF4-FFF2-40B4-BE49-F238E27FC236}">
                    <a16:creationId xmlns:a16="http://schemas.microsoft.com/office/drawing/2014/main" id="{8A7AB003-28BD-1EDB-6095-698F351553C2}"/>
                  </a:ext>
                </a:extLst>
              </p:cNvPr>
              <p:cNvSpPr>
                <a:spLocks noGrp="1" noRot="1" noChangeAspect="1" noMove="1" noResize="1" noEditPoints="1" noAdjustHandles="1" noChangeArrowheads="1" noChangeShapeType="1" noTextEdit="1"/>
              </p:cNvSpPr>
              <p:nvPr>
                <p:ph idx="1"/>
              </p:nvPr>
            </p:nvSpPr>
            <p:spPr>
              <a:xfrm>
                <a:off x="838200" y="4396903"/>
                <a:ext cx="10515600" cy="2237260"/>
              </a:xfrm>
              <a:blipFill>
                <a:blip r:embed="rId4"/>
                <a:stretch>
                  <a:fillRect/>
                </a:stretch>
              </a:blipFill>
            </p:spPr>
            <p:txBody>
              <a:bodyPr/>
              <a:lstStyle/>
              <a:p>
                <a:r>
                  <a:rPr lang="en-US">
                    <a:noFill/>
                  </a:rPr>
                  <a:t> </a:t>
                </a:r>
              </a:p>
            </p:txBody>
          </p:sp>
        </mc:Fallback>
      </mc:AlternateContent>
      <p:pic>
        <p:nvPicPr>
          <p:cNvPr id="4" name="Picture 3" descr="A computer screen shot of a black screen&#10;&#10;Description automatically generated">
            <a:extLst>
              <a:ext uri="{FF2B5EF4-FFF2-40B4-BE49-F238E27FC236}">
                <a16:creationId xmlns:a16="http://schemas.microsoft.com/office/drawing/2014/main" id="{32563624-05E8-1111-1787-7F6BC420DA28}"/>
              </a:ext>
            </a:extLst>
          </p:cNvPr>
          <p:cNvPicPr>
            <a:picLocks noChangeAspect="1"/>
          </p:cNvPicPr>
          <p:nvPr/>
        </p:nvPicPr>
        <p:blipFill>
          <a:blip r:embed="rId5"/>
          <a:stretch>
            <a:fillRect/>
          </a:stretch>
        </p:blipFill>
        <p:spPr>
          <a:xfrm>
            <a:off x="3033426" y="1493822"/>
            <a:ext cx="5011349" cy="2815398"/>
          </a:xfrm>
          <a:prstGeom prst="rect">
            <a:avLst/>
          </a:prstGeom>
        </p:spPr>
      </p:pic>
      <p:pic>
        <p:nvPicPr>
          <p:cNvPr id="8" name="Video 7">
            <a:hlinkClick r:id="" action="ppaction://media"/>
            <a:extLst>
              <a:ext uri="{FF2B5EF4-FFF2-40B4-BE49-F238E27FC236}">
                <a16:creationId xmlns:a16="http://schemas.microsoft.com/office/drawing/2014/main" id="{49833E29-51CB-3106-550B-24015BFD2AC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1094142" y="5689158"/>
            <a:ext cx="1097858" cy="1097858"/>
          </a:xfrm>
          <a:prstGeom prst="ellipse">
            <a:avLst/>
          </a:prstGeom>
        </p:spPr>
      </p:pic>
    </p:spTree>
    <p:extLst>
      <p:ext uri="{BB962C8B-B14F-4D97-AF65-F5344CB8AC3E}">
        <p14:creationId xmlns:p14="http://schemas.microsoft.com/office/powerpoint/2010/main" val="3282836311"/>
      </p:ext>
    </p:extLst>
  </p:cSld>
  <p:clrMapOvr>
    <a:masterClrMapping/>
  </p:clrMapOvr>
  <mc:AlternateContent xmlns:mc="http://schemas.openxmlformats.org/markup-compatibility/2006">
    <mc:Choice xmlns:p14="http://schemas.microsoft.com/office/powerpoint/2010/main" Requires="p14">
      <p:transition spd="slow" p14:dur="2000" advTm="80402"/>
    </mc:Choice>
    <mc:Fallback>
      <p:transition spd="slow" advTm="804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E995C-C5C2-6A60-F4DB-09D115F49804}"/>
              </a:ext>
            </a:extLst>
          </p:cNvPr>
          <p:cNvSpPr>
            <a:spLocks noGrp="1"/>
          </p:cNvSpPr>
          <p:nvPr>
            <p:ph type="title"/>
          </p:nvPr>
        </p:nvSpPr>
        <p:spPr/>
        <p:txBody>
          <a:bodyPr>
            <a:normAutofit/>
          </a:bodyPr>
          <a:lstStyle/>
          <a:p>
            <a:r>
              <a:rPr lang="en-US" sz="1800" b="1" i="1" dirty="0">
                <a:latin typeface="Times New Roman" panose="02020603050405020304" pitchFamily="18" charset="0"/>
                <a:ea typeface="Calibri" panose="020F0502020204030204" pitchFamily="34" charset="0"/>
                <a:cs typeface="Times New Roman" panose="02020603050405020304" pitchFamily="18" charset="0"/>
              </a:rPr>
              <a:t>b. </a:t>
            </a:r>
            <a:r>
              <a:rPr lang="en-US" sz="1800" b="1" i="1" dirty="0">
                <a:effectLst/>
                <a:latin typeface="Times New Roman" panose="02020603050405020304" pitchFamily="18" charset="0"/>
                <a:ea typeface="Calibri" panose="020F0502020204030204" pitchFamily="34" charset="0"/>
                <a:cs typeface="Times New Roman" panose="02020603050405020304" pitchFamily="18" charset="0"/>
              </a:rPr>
              <a:t>Regression Analysis …</a:t>
            </a:r>
            <a:r>
              <a:rPr lang="en-US" sz="1800" b="1" i="1" dirty="0" err="1">
                <a:effectLst/>
                <a:latin typeface="Times New Roman" panose="02020603050405020304" pitchFamily="18" charset="0"/>
                <a:ea typeface="Calibri" panose="020F0502020204030204" pitchFamily="34" charset="0"/>
                <a:cs typeface="Times New Roman" panose="02020603050405020304" pitchFamily="18" charset="0"/>
              </a:rPr>
              <a:t>Cont</a:t>
            </a:r>
            <a:endParaRPr lang="en-US" sz="1800" dirty="0"/>
          </a:p>
        </p:txBody>
      </p:sp>
      <p:sp>
        <p:nvSpPr>
          <p:cNvPr id="3" name="Content Placeholder 2">
            <a:extLst>
              <a:ext uri="{FF2B5EF4-FFF2-40B4-BE49-F238E27FC236}">
                <a16:creationId xmlns:a16="http://schemas.microsoft.com/office/drawing/2014/main" id="{CA0C23FA-A29D-F97D-6D51-526F6840A31C}"/>
              </a:ext>
            </a:extLst>
          </p:cNvPr>
          <p:cNvSpPr>
            <a:spLocks noGrp="1"/>
          </p:cNvSpPr>
          <p:nvPr>
            <p:ph idx="1"/>
          </p:nvPr>
        </p:nvSpPr>
        <p:spPr/>
        <p:txBody>
          <a:bodyPr/>
          <a:lstStyle/>
          <a:p>
            <a:pPr marL="0" marR="0" indent="0">
              <a:lnSpc>
                <a:spcPct val="107000"/>
              </a:lnSpc>
              <a:spcBef>
                <a:spcPts val="0"/>
              </a:spcBef>
              <a:spcAft>
                <a:spcPts val="0"/>
              </a:spcAft>
              <a:buNone/>
            </a:pPr>
            <a:r>
              <a:rPr lang="en-US" sz="1600" b="1" i="1" spc="2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 What factors best predict the price of a flight?</a:t>
            </a:r>
            <a:r>
              <a:rPr lang="en-US" sz="16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0" marR="0" indent="0">
              <a:lnSpc>
                <a:spcPct val="107000"/>
              </a:lnSpc>
              <a:spcBef>
                <a:spcPts val="0"/>
              </a:spcBef>
              <a:spcAft>
                <a:spcPts val="0"/>
              </a:spcAft>
              <a:buNone/>
            </a:pPr>
            <a:br>
              <a:rPr lang="en-US" sz="1600" dirty="0">
                <a:effectLst/>
                <a:latin typeface="Times New Roman" panose="02020603050405020304" pitchFamily="18" charset="0"/>
                <a:ea typeface="Calibri" panose="020F0502020204030204" pitchFamily="34" charset="0"/>
                <a:cs typeface="Times New Roman" panose="02020603050405020304" pitchFamily="18" charset="0"/>
              </a:rPr>
            </a:b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We will conduct various regression analyses using flight price as the dependent variable and several independent variables. Here, we try to identify which factors have the most significant impact on pricing, offering insights into pricing strategies and customer preferences.</a:t>
            </a:r>
          </a:p>
          <a:p>
            <a:pPr marL="0" marR="0" indent="0">
              <a:lnSpc>
                <a:spcPct val="107000"/>
              </a:lnSpc>
              <a:spcBef>
                <a:spcPts val="0"/>
              </a:spcBef>
              <a:spcAft>
                <a:spcPts val="0"/>
              </a:spcAft>
              <a:buNone/>
            </a:pPr>
            <a:br>
              <a:rPr lang="en-US" sz="1600" dirty="0">
                <a:effectLst/>
                <a:latin typeface="Times New Roman" panose="02020603050405020304" pitchFamily="18" charset="0"/>
                <a:ea typeface="Calibri" panose="020F0502020204030204" pitchFamily="34" charset="0"/>
                <a:cs typeface="Times New Roman" panose="02020603050405020304" pitchFamily="18" charset="0"/>
              </a:rPr>
            </a:b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Hypothesis: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50000"/>
              </a:lnSpc>
              <a:spcBef>
                <a:spcPts val="0"/>
              </a:spcBef>
              <a:spcAft>
                <a:spcPts val="0"/>
              </a:spcAft>
              <a:buNone/>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H</a:t>
            </a:r>
            <a:r>
              <a:rPr lang="en-US" sz="1600" baseline="-25000" dirty="0">
                <a:effectLst/>
                <a:latin typeface="Times New Roman" panose="02020603050405020304" pitchFamily="18" charset="0"/>
                <a:ea typeface="Calibri" panose="020F0502020204030204" pitchFamily="34" charset="0"/>
                <a:cs typeface="Times New Roman" panose="02020603050405020304" pitchFamily="18" charset="0"/>
              </a:rPr>
              <a:t>0</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The considered factors (flight duration, distance, time of day, day of the week) do not significantly 	predict flight prices.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50000"/>
              </a:lnSpc>
              <a:spcBef>
                <a:spcPts val="0"/>
              </a:spcBef>
              <a:spcAft>
                <a:spcPts val="0"/>
              </a:spcAft>
              <a:buNone/>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H</a:t>
            </a:r>
            <a:r>
              <a:rPr lang="en-US" sz="1600" baseline="-25000" dirty="0">
                <a:effectLst/>
                <a:latin typeface="Times New Roman" panose="02020603050405020304" pitchFamily="18" charset="0"/>
                <a:ea typeface="Calibri" panose="020F0502020204030204" pitchFamily="34" charset="0"/>
                <a:cs typeface="Times New Roman" panose="02020603050405020304" pitchFamily="18" charset="0"/>
              </a:rPr>
              <a:t>1</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The considered factors significantly predict flight prices.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7" name="Video 6">
            <a:hlinkClick r:id="" action="ppaction://media"/>
            <a:extLst>
              <a:ext uri="{FF2B5EF4-FFF2-40B4-BE49-F238E27FC236}">
                <a16:creationId xmlns:a16="http://schemas.microsoft.com/office/drawing/2014/main" id="{A77CBEB7-88F8-AF38-3F8E-22744279C03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10784140" y="5450140"/>
            <a:ext cx="1325563" cy="1325563"/>
          </a:xfrm>
          <a:prstGeom prst="ellipse">
            <a:avLst/>
          </a:prstGeom>
        </p:spPr>
      </p:pic>
    </p:spTree>
    <p:extLst>
      <p:ext uri="{BB962C8B-B14F-4D97-AF65-F5344CB8AC3E}">
        <p14:creationId xmlns:p14="http://schemas.microsoft.com/office/powerpoint/2010/main" val="2302411134"/>
      </p:ext>
    </p:extLst>
  </p:cSld>
  <p:clrMapOvr>
    <a:masterClrMapping/>
  </p:clrMapOvr>
  <mc:AlternateContent xmlns:mc="http://schemas.openxmlformats.org/markup-compatibility/2006">
    <mc:Choice xmlns:p14="http://schemas.microsoft.com/office/powerpoint/2010/main" Requires="p14">
      <p:transition spd="slow" p14:dur="2000" advTm="14709"/>
    </mc:Choice>
    <mc:Fallback>
      <p:transition spd="slow" advTm="147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C211C-D492-F051-DE4D-461E0129C555}"/>
              </a:ext>
            </a:extLst>
          </p:cNvPr>
          <p:cNvSpPr>
            <a:spLocks noGrp="1"/>
          </p:cNvSpPr>
          <p:nvPr>
            <p:ph type="title"/>
          </p:nvPr>
        </p:nvSpPr>
        <p:spPr>
          <a:xfrm>
            <a:off x="838200" y="365125"/>
            <a:ext cx="10515600" cy="897603"/>
          </a:xfrm>
        </p:spPr>
        <p:txBody>
          <a:bodyPr>
            <a:normAutofit fontScale="90000"/>
          </a:bodyPr>
          <a:lstStyle/>
          <a:p>
            <a:br>
              <a:rPr lang="en-US" sz="1800" b="1" i="1" spc="2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br>
            <a:br>
              <a:rPr lang="en-US" sz="1800" b="1" i="1" spc="2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1800" b="1" i="1" spc="2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 What factors best predict the price of a flight?</a:t>
            </a:r>
            <a:r>
              <a:rPr lang="en-US" sz="18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Cont.</a:t>
            </a:r>
            <a:br>
              <a:rPr lang="en-US" sz="44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DCD2EC6F-BA46-CC37-2093-9DC9B73757E6}"/>
              </a:ext>
            </a:extLst>
          </p:cNvPr>
          <p:cNvSpPr>
            <a:spLocks noGrp="1"/>
          </p:cNvSpPr>
          <p:nvPr>
            <p:ph idx="1"/>
          </p:nvPr>
        </p:nvSpPr>
        <p:spPr>
          <a:xfrm>
            <a:off x="838200" y="1243934"/>
            <a:ext cx="10515600" cy="4351338"/>
          </a:xfrm>
        </p:spPr>
        <p:txBody>
          <a:bodyPr/>
          <a:lstStyle/>
          <a:p>
            <a:pPr marL="0" indent="0">
              <a:buNone/>
            </a:pPr>
            <a:r>
              <a:rPr lang="en-US" sz="1800" b="1" dirty="0">
                <a:effectLst/>
                <a:latin typeface="Times New Roman" panose="02020603050405020304" pitchFamily="18" charset="0"/>
                <a:ea typeface="Calibri" panose="020F0502020204030204" pitchFamily="34" charset="0"/>
              </a:rPr>
              <a:t>Methodology </a:t>
            </a:r>
          </a:p>
          <a:p>
            <a:pPr marL="0" indent="0">
              <a:buNone/>
            </a:pPr>
            <a:r>
              <a:rPr lang="en-US" sz="1800" i="1" dirty="0">
                <a:effectLst/>
                <a:latin typeface="Times New Roman" panose="02020603050405020304" pitchFamily="18" charset="0"/>
                <a:ea typeface="Calibri" panose="020F0502020204030204" pitchFamily="34" charset="0"/>
              </a:rPr>
              <a:t>1. Going to fit a model with all factors with flight price as a target variable and check the model.</a:t>
            </a:r>
          </a:p>
          <a:p>
            <a:pPr marL="0" indent="0">
              <a:buNone/>
            </a:pPr>
            <a:endParaRPr lang="en-US" i="1" dirty="0"/>
          </a:p>
        </p:txBody>
      </p:sp>
      <p:pic>
        <p:nvPicPr>
          <p:cNvPr id="5" name="Picture 4" descr="A black screen with white text&#10;&#10;Description automatically generated">
            <a:extLst>
              <a:ext uri="{FF2B5EF4-FFF2-40B4-BE49-F238E27FC236}">
                <a16:creationId xmlns:a16="http://schemas.microsoft.com/office/drawing/2014/main" id="{FF88B86C-5D71-BCCA-8B76-669615863C9A}"/>
              </a:ext>
            </a:extLst>
          </p:cNvPr>
          <p:cNvPicPr>
            <a:picLocks noChangeAspect="1"/>
          </p:cNvPicPr>
          <p:nvPr/>
        </p:nvPicPr>
        <p:blipFill>
          <a:blip r:embed="rId4"/>
          <a:stretch>
            <a:fillRect/>
          </a:stretch>
        </p:blipFill>
        <p:spPr>
          <a:xfrm>
            <a:off x="2678112" y="2353310"/>
            <a:ext cx="5704205" cy="1075690"/>
          </a:xfrm>
          <a:prstGeom prst="rect">
            <a:avLst/>
          </a:prstGeom>
        </p:spPr>
      </p:pic>
      <p:pic>
        <p:nvPicPr>
          <p:cNvPr id="6" name="Picture 5" descr="A screen shot of a computer&#10;&#10;Description automatically generated">
            <a:extLst>
              <a:ext uri="{FF2B5EF4-FFF2-40B4-BE49-F238E27FC236}">
                <a16:creationId xmlns:a16="http://schemas.microsoft.com/office/drawing/2014/main" id="{AB427A9F-F82F-3B97-DF75-7F67A5D4975C}"/>
              </a:ext>
            </a:extLst>
          </p:cNvPr>
          <p:cNvPicPr>
            <a:picLocks noChangeAspect="1"/>
          </p:cNvPicPr>
          <p:nvPr/>
        </p:nvPicPr>
        <p:blipFill>
          <a:blip r:embed="rId5"/>
          <a:stretch>
            <a:fillRect/>
          </a:stretch>
        </p:blipFill>
        <p:spPr>
          <a:xfrm>
            <a:off x="3184206" y="3517490"/>
            <a:ext cx="4692015" cy="2895600"/>
          </a:xfrm>
          <a:prstGeom prst="rect">
            <a:avLst/>
          </a:prstGeom>
        </p:spPr>
      </p:pic>
      <p:pic>
        <p:nvPicPr>
          <p:cNvPr id="9" name="Video 8">
            <a:hlinkClick r:id="" action="ppaction://media"/>
            <a:extLst>
              <a:ext uri="{FF2B5EF4-FFF2-40B4-BE49-F238E27FC236}">
                <a16:creationId xmlns:a16="http://schemas.microsoft.com/office/drawing/2014/main" id="{801DC286-2F6E-9DB2-DE58-8287C3AFCBB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3591973"/>
      </p:ext>
    </p:extLst>
  </p:cSld>
  <p:clrMapOvr>
    <a:masterClrMapping/>
  </p:clrMapOvr>
  <mc:AlternateContent xmlns:mc="http://schemas.openxmlformats.org/markup-compatibility/2006">
    <mc:Choice xmlns:p14="http://schemas.microsoft.com/office/powerpoint/2010/main" Requires="p14">
      <p:transition spd="slow" p14:dur="2000" advTm="25077"/>
    </mc:Choice>
    <mc:Fallback>
      <p:transition spd="slow" advTm="250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9E00D-7307-B2C0-E5CD-BEDDE5EEE296}"/>
              </a:ext>
            </a:extLst>
          </p:cNvPr>
          <p:cNvSpPr>
            <a:spLocks noGrp="1"/>
          </p:cNvSpPr>
          <p:nvPr>
            <p:ph type="title"/>
          </p:nvPr>
        </p:nvSpPr>
        <p:spPr/>
        <p:txBody>
          <a:bodyPr>
            <a:normAutofit/>
          </a:bodyPr>
          <a:lstStyle/>
          <a:p>
            <a:r>
              <a:rPr lang="en-US" sz="1800" b="1" i="1" dirty="0">
                <a:effectLst/>
                <a:latin typeface="Times New Roman" panose="02020603050405020304" pitchFamily="18" charset="0"/>
                <a:ea typeface="Calibri" panose="020F0502020204030204" pitchFamily="34" charset="0"/>
              </a:rPr>
              <a:t>Methodology </a:t>
            </a:r>
            <a:r>
              <a:rPr lang="en-US" sz="1800" b="1"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Cont.</a:t>
            </a:r>
            <a:endParaRPr lang="en-US" sz="1800" i="1" dirty="0"/>
          </a:p>
        </p:txBody>
      </p:sp>
      <p:sp>
        <p:nvSpPr>
          <p:cNvPr id="3" name="Content Placeholder 2">
            <a:extLst>
              <a:ext uri="{FF2B5EF4-FFF2-40B4-BE49-F238E27FC236}">
                <a16:creationId xmlns:a16="http://schemas.microsoft.com/office/drawing/2014/main" id="{DC35C528-AA9E-014A-AD40-805F5CF40BB3}"/>
              </a:ext>
            </a:extLst>
          </p:cNvPr>
          <p:cNvSpPr>
            <a:spLocks noGrp="1"/>
          </p:cNvSpPr>
          <p:nvPr>
            <p:ph idx="1"/>
          </p:nvPr>
        </p:nvSpPr>
        <p:spPr>
          <a:xfrm>
            <a:off x="838200" y="1436326"/>
            <a:ext cx="10515600" cy="4351338"/>
          </a:xfrm>
        </p:spPr>
        <p:txBody>
          <a:bodyPr/>
          <a:lstStyle/>
          <a:p>
            <a:pPr marL="342900" indent="-342900">
              <a:buAutoNum type="arabicPeriod" startAt="2"/>
            </a:pPr>
            <a:r>
              <a:rPr lang="en-US" sz="1800" b="1" i="1" dirty="0">
                <a:effectLst/>
                <a:latin typeface="Times New Roman" panose="02020603050405020304" pitchFamily="18" charset="0"/>
                <a:ea typeface="Calibri" panose="020F0502020204030204" pitchFamily="34" charset="0"/>
                <a:cs typeface="Times New Roman" panose="02020603050405020304" pitchFamily="18" charset="0"/>
              </a:rPr>
              <a:t>Identify significant Predicators with a threshold of 0.05 significance.</a:t>
            </a:r>
          </a:p>
          <a:p>
            <a:pPr marL="0" indent="0">
              <a:buNone/>
            </a:pPr>
            <a:r>
              <a:rPr lang="en-US" sz="1800" b="1" i="1" dirty="0">
                <a:effectLst/>
                <a:latin typeface="Times New Roman" panose="02020603050405020304" pitchFamily="18" charset="0"/>
                <a:ea typeface="Calibri" panose="020F0502020204030204" pitchFamily="34" charset="0"/>
                <a:cs typeface="Times New Roman" panose="02020603050405020304" pitchFamily="18" charset="0"/>
              </a:rPr>
              <a:t> </a:t>
            </a:r>
          </a:p>
          <a:p>
            <a:endParaRPr lang="en-US" dirty="0"/>
          </a:p>
        </p:txBody>
      </p:sp>
      <p:pic>
        <p:nvPicPr>
          <p:cNvPr id="4" name="Picture 3" descr="A screenshot of a computer program&#10;&#10;Description automatically generated">
            <a:extLst>
              <a:ext uri="{FF2B5EF4-FFF2-40B4-BE49-F238E27FC236}">
                <a16:creationId xmlns:a16="http://schemas.microsoft.com/office/drawing/2014/main" id="{CE47E1EB-C5B7-9186-DEB3-387D0B0E0FF8}"/>
              </a:ext>
            </a:extLst>
          </p:cNvPr>
          <p:cNvPicPr>
            <a:picLocks noChangeAspect="1"/>
          </p:cNvPicPr>
          <p:nvPr/>
        </p:nvPicPr>
        <p:blipFill>
          <a:blip r:embed="rId4"/>
          <a:stretch>
            <a:fillRect/>
          </a:stretch>
        </p:blipFill>
        <p:spPr>
          <a:xfrm>
            <a:off x="2683419" y="1976755"/>
            <a:ext cx="5865495" cy="2438400"/>
          </a:xfrm>
          <a:prstGeom prst="rect">
            <a:avLst/>
          </a:prstGeom>
        </p:spPr>
      </p:pic>
      <p:sp>
        <p:nvSpPr>
          <p:cNvPr id="6" name="TextBox 5">
            <a:extLst>
              <a:ext uri="{FF2B5EF4-FFF2-40B4-BE49-F238E27FC236}">
                <a16:creationId xmlns:a16="http://schemas.microsoft.com/office/drawing/2014/main" id="{6C3696BF-F416-EF09-0423-6F1A1FCAE82E}"/>
              </a:ext>
            </a:extLst>
          </p:cNvPr>
          <p:cNvSpPr txBox="1"/>
          <p:nvPr/>
        </p:nvSpPr>
        <p:spPr>
          <a:xfrm>
            <a:off x="1118801" y="4859652"/>
            <a:ext cx="10134656" cy="738664"/>
          </a:xfrm>
          <a:prstGeom prst="rect">
            <a:avLst/>
          </a:prstGeom>
          <a:noFill/>
        </p:spPr>
        <p:txBody>
          <a:bodyPr wrap="square">
            <a:spAutoFit/>
          </a:bodyPr>
          <a:lstStyle/>
          <a:p>
            <a:pPr marL="285750" indent="-285750">
              <a:buFont typeface="Arial" panose="020B0604020202020204" pitchFamily="34" charset="0"/>
              <a:buChar char="•"/>
            </a:pPr>
            <a:r>
              <a:rPr lang="en-US" sz="1400" dirty="0">
                <a:effectLst/>
                <a:latin typeface="Times New Roman" panose="02020603050405020304" pitchFamily="18" charset="0"/>
                <a:ea typeface="Calibri" panose="020F0502020204030204" pitchFamily="34" charset="0"/>
              </a:rPr>
              <a:t>The result shows Hub airports like DXB, LAX, DFW, etc.; however, these cannot be used as overall price predictors unless all passengers originate from or have their destination in these locations. So, we will be refit only using Fuel Surcharge and Airport Traffic. </a:t>
            </a:r>
            <a:endParaRPr lang="en-US" sz="1400" dirty="0"/>
          </a:p>
        </p:txBody>
      </p:sp>
      <p:pic>
        <p:nvPicPr>
          <p:cNvPr id="9" name="Video 8">
            <a:hlinkClick r:id="" action="ppaction://media"/>
            <a:extLst>
              <a:ext uri="{FF2B5EF4-FFF2-40B4-BE49-F238E27FC236}">
                <a16:creationId xmlns:a16="http://schemas.microsoft.com/office/drawing/2014/main" id="{D58731A2-9409-5452-2348-CD067D897B8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569262" y="5235262"/>
            <a:ext cx="1540442" cy="1540442"/>
          </a:xfrm>
          <a:prstGeom prst="ellipse">
            <a:avLst/>
          </a:prstGeom>
        </p:spPr>
      </p:pic>
    </p:spTree>
    <p:extLst>
      <p:ext uri="{BB962C8B-B14F-4D97-AF65-F5344CB8AC3E}">
        <p14:creationId xmlns:p14="http://schemas.microsoft.com/office/powerpoint/2010/main" val="938793250"/>
      </p:ext>
    </p:extLst>
  </p:cSld>
  <p:clrMapOvr>
    <a:masterClrMapping/>
  </p:clrMapOvr>
  <mc:AlternateContent xmlns:mc="http://schemas.openxmlformats.org/markup-compatibility/2006">
    <mc:Choice xmlns:p14="http://schemas.microsoft.com/office/powerpoint/2010/main" Requires="p14">
      <p:transition spd="slow" p14:dur="2000" advTm="65531"/>
    </mc:Choice>
    <mc:Fallback>
      <p:transition spd="slow" advTm="655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7B80B-B955-6DE8-D9E0-9320440FDAE2}"/>
              </a:ext>
            </a:extLst>
          </p:cNvPr>
          <p:cNvSpPr>
            <a:spLocks noGrp="1"/>
          </p:cNvSpPr>
          <p:nvPr>
            <p:ph type="title"/>
          </p:nvPr>
        </p:nvSpPr>
        <p:spPr>
          <a:xfrm>
            <a:off x="838200" y="365126"/>
            <a:ext cx="10515600" cy="753556"/>
          </a:xfrm>
        </p:spPr>
        <p:txBody>
          <a:bodyPr>
            <a:normAutofit/>
          </a:bodyPr>
          <a:lstStyle/>
          <a:p>
            <a:r>
              <a:rPr lang="en-US" sz="2000" b="1" i="1" dirty="0">
                <a:effectLst/>
                <a:latin typeface="Times New Roman" panose="02020603050405020304" pitchFamily="18" charset="0"/>
                <a:ea typeface="Calibri" panose="020F0502020204030204" pitchFamily="34" charset="0"/>
              </a:rPr>
              <a:t>Methodology </a:t>
            </a:r>
            <a:r>
              <a:rPr lang="en-US" sz="2000" b="1"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Cont.</a:t>
            </a:r>
            <a:endParaRPr lang="en-US" sz="2000" dirty="0"/>
          </a:p>
        </p:txBody>
      </p:sp>
      <p:sp>
        <p:nvSpPr>
          <p:cNvPr id="3" name="Content Placeholder 2">
            <a:extLst>
              <a:ext uri="{FF2B5EF4-FFF2-40B4-BE49-F238E27FC236}">
                <a16:creationId xmlns:a16="http://schemas.microsoft.com/office/drawing/2014/main" id="{76031D88-98E9-A8E0-A2B8-96E6231360B6}"/>
              </a:ext>
            </a:extLst>
          </p:cNvPr>
          <p:cNvSpPr>
            <a:spLocks noGrp="1"/>
          </p:cNvSpPr>
          <p:nvPr>
            <p:ph idx="1"/>
          </p:nvPr>
        </p:nvSpPr>
        <p:spPr>
          <a:xfrm>
            <a:off x="838200" y="1118682"/>
            <a:ext cx="10515600" cy="4351338"/>
          </a:xfrm>
        </p:spPr>
        <p:txBody>
          <a:bodyPr/>
          <a:lstStyle/>
          <a:p>
            <a:pPr marL="0" indent="0">
              <a:buNone/>
            </a:pPr>
            <a:r>
              <a:rPr lang="en-US" sz="1800" b="1" i="1" dirty="0">
                <a:effectLst/>
                <a:latin typeface="Times New Roman" panose="02020603050405020304" pitchFamily="18" charset="0"/>
                <a:ea typeface="Calibri" panose="020F0502020204030204" pitchFamily="34" charset="0"/>
              </a:rPr>
              <a:t>3. Run only with the two predictors.</a:t>
            </a:r>
          </a:p>
          <a:p>
            <a:pPr marL="0" indent="0">
              <a:buNone/>
            </a:pPr>
            <a:endParaRPr lang="en-US" b="1" i="1" dirty="0"/>
          </a:p>
        </p:txBody>
      </p:sp>
      <p:pic>
        <p:nvPicPr>
          <p:cNvPr id="9" name="Picture 8">
            <a:extLst>
              <a:ext uri="{FF2B5EF4-FFF2-40B4-BE49-F238E27FC236}">
                <a16:creationId xmlns:a16="http://schemas.microsoft.com/office/drawing/2014/main" id="{0B7EF2EF-19BA-E60E-44FC-1BE3F592397B}"/>
              </a:ext>
            </a:extLst>
          </p:cNvPr>
          <p:cNvPicPr>
            <a:picLocks noChangeAspect="1"/>
          </p:cNvPicPr>
          <p:nvPr/>
        </p:nvPicPr>
        <p:blipFill>
          <a:blip r:embed="rId4"/>
          <a:stretch>
            <a:fillRect/>
          </a:stretch>
        </p:blipFill>
        <p:spPr>
          <a:xfrm>
            <a:off x="2946623" y="1693272"/>
            <a:ext cx="5806624" cy="3873533"/>
          </a:xfrm>
          <a:prstGeom prst="rect">
            <a:avLst/>
          </a:prstGeom>
        </p:spPr>
      </p:pic>
      <p:pic>
        <p:nvPicPr>
          <p:cNvPr id="7" name="Video 6">
            <a:hlinkClick r:id="" action="ppaction://media"/>
            <a:extLst>
              <a:ext uri="{FF2B5EF4-FFF2-40B4-BE49-F238E27FC236}">
                <a16:creationId xmlns:a16="http://schemas.microsoft.com/office/drawing/2014/main" id="{D894F31C-EE58-F430-BCFD-A481751C372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69958573"/>
      </p:ext>
    </p:extLst>
  </p:cSld>
  <p:clrMapOvr>
    <a:masterClrMapping/>
  </p:clrMapOvr>
  <mc:AlternateContent xmlns:mc="http://schemas.openxmlformats.org/markup-compatibility/2006">
    <mc:Choice xmlns:p14="http://schemas.microsoft.com/office/powerpoint/2010/main" Requires="p14">
      <p:transition spd="slow" p14:dur="2000" advTm="487"/>
    </mc:Choice>
    <mc:Fallback>
      <p:transition spd="slow" advTm="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C6EE7-54E9-5421-0F32-F0433DF10D4A}"/>
              </a:ext>
            </a:extLst>
          </p:cNvPr>
          <p:cNvSpPr>
            <a:spLocks noGrp="1"/>
          </p:cNvSpPr>
          <p:nvPr>
            <p:ph type="title"/>
          </p:nvPr>
        </p:nvSpPr>
        <p:spPr/>
        <p:txBody>
          <a:bodyPr>
            <a:normAutofit fontScale="90000"/>
          </a:bodyPr>
          <a:lstStyle/>
          <a:p>
            <a:br>
              <a:rPr lang="en-US" sz="2000" b="1" i="1" dirty="0">
                <a:effectLst/>
                <a:latin typeface="Times New Roman" panose="02020603050405020304" pitchFamily="18" charset="0"/>
                <a:ea typeface="Calibri" panose="020F0502020204030204" pitchFamily="34" charset="0"/>
              </a:rPr>
            </a:br>
            <a:br>
              <a:rPr lang="en-US" sz="2000" b="1" i="1" dirty="0">
                <a:effectLst/>
                <a:latin typeface="Times New Roman" panose="02020603050405020304" pitchFamily="18" charset="0"/>
                <a:ea typeface="Calibri" panose="020F0502020204030204" pitchFamily="34" charset="0"/>
              </a:rPr>
            </a:br>
            <a:r>
              <a:rPr lang="en-US" sz="2000" b="1" i="1" dirty="0">
                <a:effectLst/>
                <a:latin typeface="Times New Roman" panose="02020603050405020304" pitchFamily="18" charset="0"/>
                <a:ea typeface="Calibri" panose="020F0502020204030204" pitchFamily="34" charset="0"/>
              </a:rPr>
              <a:t>3. Run only with the two predictors …Cont.</a:t>
            </a:r>
            <a:br>
              <a:rPr lang="en-US" sz="4400" b="1" i="1" dirty="0">
                <a:effectLst/>
                <a:latin typeface="Times New Roman" panose="02020603050405020304" pitchFamily="18" charset="0"/>
                <a:ea typeface="Calibri" panose="020F0502020204030204" pitchFamily="34" charset="0"/>
              </a:rPr>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FAB576-6A31-950F-DFC8-083F9C11A367}"/>
                  </a:ext>
                </a:extLst>
              </p:cNvPr>
              <p:cNvSpPr>
                <a:spLocks noGrp="1"/>
              </p:cNvSpPr>
              <p:nvPr>
                <p:ph idx="1"/>
              </p:nvPr>
            </p:nvSpPr>
            <p:spPr>
              <a:xfrm>
                <a:off x="838200" y="1481496"/>
                <a:ext cx="10515600" cy="4351338"/>
              </a:xfrm>
            </p:spPr>
            <p:txBody>
              <a:bodyPr>
                <a:normAutofit/>
              </a:bodyPr>
              <a:lstStyle/>
              <a:p>
                <a:pPr marL="0" marR="0" indent="0">
                  <a:lnSpc>
                    <a:spcPct val="150000"/>
                  </a:lnSpc>
                  <a:spcBef>
                    <a:spcPts val="0"/>
                  </a:spcBef>
                  <a:spcAft>
                    <a:spcPts val="0"/>
                  </a:spcAft>
                  <a:buNone/>
                </a:pPr>
                <a:r>
                  <a:rPr lang="en-US" sz="1800" b="1" dirty="0">
                    <a:effectLst/>
                    <a:latin typeface="Times New Roman" panose="02020603050405020304" pitchFamily="18" charset="0"/>
                    <a:ea typeface="Times New Roman" panose="02020603050405020304" pitchFamily="18" charset="0"/>
                  </a:rPr>
                  <a:t>Final Model Readying the Result:</a:t>
                </a:r>
                <a:endParaRPr lang="en-US" sz="1800" dirty="0">
                  <a:effectLst/>
                  <a:latin typeface="Times New Roman" panose="02020603050405020304" pitchFamily="18" charset="0"/>
                  <a:ea typeface="Times New Roman" panose="02020603050405020304" pitchFamily="18" charset="0"/>
                </a:endParaRPr>
              </a:p>
              <a:p>
                <a:pPr algn="just">
                  <a:lnSpc>
                    <a:spcPct val="150000"/>
                  </a:lnSpc>
                  <a:spcBef>
                    <a:spcPts val="0"/>
                  </a:spcBef>
                </a:pP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The regression analysis with Fuel Surcharge and Airport Traffic as predictors for Flight Price reveals a wide range in residuals, from -999.86 to 1006.50, indicating substantial price variability not explained by the model. </a:t>
                </a:r>
              </a:p>
              <a:p>
                <a:pPr marL="0" indent="0" algn="just">
                  <a:lnSpc>
                    <a:spcPct val="150000"/>
                  </a:lnSpc>
                  <a:spcBef>
                    <a:spcPts val="0"/>
                  </a:spcBef>
                  <a:buNone/>
                </a:pP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Bef>
                    <a:spcPts val="0"/>
                  </a:spcBef>
                </a:pP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The intercept (b</a:t>
                </a:r>
                <a:r>
                  <a:rPr lang="en-US" sz="1500" baseline="-25000" dirty="0">
                    <a:effectLst/>
                    <a:latin typeface="Times New Roman" panose="02020603050405020304" pitchFamily="18" charset="0"/>
                    <a:ea typeface="Calibri" panose="020F0502020204030204" pitchFamily="34" charset="0"/>
                    <a:cs typeface="Times New Roman" panose="02020603050405020304" pitchFamily="18" charset="0"/>
                  </a:rPr>
                  <a:t>0</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 1061.6032, p &lt; 0.001) suggests a high baseline price for flights. Fuel Surcharge negatively influences flight prices (b1 = -0.4752, p = 0.0286), indicating a slight decrease in price with higher fuel surcharges. </a:t>
                </a:r>
              </a:p>
              <a:p>
                <a:pPr marL="0" indent="0" algn="just">
                  <a:lnSpc>
                    <a:spcPct val="150000"/>
                  </a:lnSpc>
                  <a:spcBef>
                    <a:spcPts val="0"/>
                  </a:spcBef>
                  <a:buNone/>
                </a:pP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Bef>
                    <a:spcPts val="0"/>
                  </a:spcBef>
                </a:pP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Airport traffic has a more substantial negative effect (b2 = -27.7283, p = 0.0193), suggesting lower prices associated with low airport traffic. Thus, the regression equation in </a:t>
                </a:r>
                <a14:m>
                  <m:oMath xmlns:m="http://schemas.openxmlformats.org/officeDocument/2006/math">
                    <m:acc>
                      <m:accPr>
                        <m:chr m:val="̂"/>
                        <m:ctrlPr>
                          <a:rPr lang="en-US" sz="150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sz="1500" i="1">
                            <a:effectLst/>
                            <a:latin typeface="Cambria Math" panose="02040503050406030204" pitchFamily="18" charset="0"/>
                            <a:ea typeface="Calibri" panose="020F0502020204030204" pitchFamily="34" charset="0"/>
                            <a:cs typeface="Times New Roman" panose="02020603050405020304" pitchFamily="18" charset="0"/>
                          </a:rPr>
                          <m:t>𝐹𝑙𝑖𝑔</m:t>
                        </m:r>
                        <m:r>
                          <a:rPr lang="en-US" sz="1500" i="1">
                            <a:effectLst/>
                            <a:latin typeface="Cambria Math" panose="02040503050406030204" pitchFamily="18" charset="0"/>
                            <a:ea typeface="Calibri" panose="020F0502020204030204" pitchFamily="34" charset="0"/>
                            <a:cs typeface="Times New Roman" panose="02020603050405020304" pitchFamily="18" charset="0"/>
                          </a:rPr>
                          <m:t>h</m:t>
                        </m:r>
                        <m:r>
                          <a:rPr lang="en-US" sz="1500" i="1">
                            <a:effectLst/>
                            <a:latin typeface="Cambria Math" panose="02040503050406030204" pitchFamily="18" charset="0"/>
                            <a:ea typeface="Calibri" panose="020F0502020204030204" pitchFamily="34" charset="0"/>
                            <a:cs typeface="Times New Roman" panose="02020603050405020304" pitchFamily="18" charset="0"/>
                          </a:rPr>
                          <m:t>𝑡𝑃𝑟𝑖𝑐𝑒</m:t>
                        </m:r>
                      </m:e>
                    </m:acc>
                    <m:r>
                      <a:rPr lang="en-US" sz="1500" i="1">
                        <a:effectLst/>
                        <a:latin typeface="Cambria Math" panose="02040503050406030204" pitchFamily="18" charset="0"/>
                        <a:ea typeface="Calibri" panose="020F0502020204030204" pitchFamily="34" charset="0"/>
                        <a:cs typeface="Times New Roman" panose="02020603050405020304" pitchFamily="18" charset="0"/>
                      </a:rPr>
                      <m:t> =</m:t>
                    </m:r>
                    <m:r>
                      <a:rPr lang="en-US" sz="1500" i="1">
                        <a:effectLst/>
                        <a:latin typeface="Cambria Math" panose="02040503050406030204" pitchFamily="18" charset="0"/>
                        <a:ea typeface="Calibri" panose="020F0502020204030204" pitchFamily="34" charset="0"/>
                        <a:cs typeface="Times New Roman" panose="02020603050405020304" pitchFamily="18" charset="0"/>
                      </a:rPr>
                      <m:t>1061</m:t>
                    </m:r>
                    <m:r>
                      <a:rPr lang="en-US" sz="1500" i="1">
                        <a:effectLst/>
                        <a:latin typeface="Cambria Math" panose="02040503050406030204" pitchFamily="18" charset="0"/>
                        <a:ea typeface="Calibri" panose="020F0502020204030204" pitchFamily="34" charset="0"/>
                        <a:cs typeface="Times New Roman" panose="02020603050405020304" pitchFamily="18" charset="0"/>
                      </a:rPr>
                      <m:t>.</m:t>
                    </m:r>
                    <m:r>
                      <a:rPr lang="en-US" sz="1500" i="1">
                        <a:effectLst/>
                        <a:latin typeface="Cambria Math" panose="02040503050406030204" pitchFamily="18" charset="0"/>
                        <a:ea typeface="Calibri" panose="020F0502020204030204" pitchFamily="34" charset="0"/>
                        <a:cs typeface="Times New Roman" panose="02020603050405020304" pitchFamily="18" charset="0"/>
                      </a:rPr>
                      <m:t>6032</m:t>
                    </m:r>
                    <m:r>
                      <a:rPr lang="en-US" sz="1500" i="1">
                        <a:effectLst/>
                        <a:latin typeface="Cambria Math" panose="02040503050406030204" pitchFamily="18" charset="0"/>
                        <a:ea typeface="Calibri" panose="020F0502020204030204" pitchFamily="34" charset="0"/>
                        <a:cs typeface="Times New Roman" panose="02020603050405020304" pitchFamily="18" charset="0"/>
                      </a:rPr>
                      <m:t>−</m:t>
                    </m:r>
                    <m:r>
                      <a:rPr lang="en-US" sz="1500" i="1">
                        <a:effectLst/>
                        <a:latin typeface="Cambria Math" panose="02040503050406030204" pitchFamily="18" charset="0"/>
                        <a:ea typeface="Calibri" panose="020F0502020204030204" pitchFamily="34" charset="0"/>
                        <a:cs typeface="Times New Roman" panose="02020603050405020304" pitchFamily="18" charset="0"/>
                      </a:rPr>
                      <m:t>0</m:t>
                    </m:r>
                    <m:r>
                      <a:rPr lang="en-US" sz="1500" i="1">
                        <a:effectLst/>
                        <a:latin typeface="Cambria Math" panose="02040503050406030204" pitchFamily="18" charset="0"/>
                        <a:ea typeface="Calibri" panose="020F0502020204030204" pitchFamily="34" charset="0"/>
                        <a:cs typeface="Times New Roman" panose="02020603050405020304" pitchFamily="18" charset="0"/>
                      </a:rPr>
                      <m:t>.</m:t>
                    </m:r>
                    <m:r>
                      <a:rPr lang="en-US" sz="1500" i="1">
                        <a:effectLst/>
                        <a:latin typeface="Cambria Math" panose="02040503050406030204" pitchFamily="18" charset="0"/>
                        <a:ea typeface="Calibri" panose="020F0502020204030204" pitchFamily="34" charset="0"/>
                        <a:cs typeface="Times New Roman" panose="02020603050405020304" pitchFamily="18" charset="0"/>
                      </a:rPr>
                      <m:t>4752</m:t>
                    </m:r>
                    <m:r>
                      <a:rPr lang="en-US" sz="1500" i="1">
                        <a:effectLst/>
                        <a:latin typeface="Cambria Math" panose="02040503050406030204" pitchFamily="18" charset="0"/>
                        <a:ea typeface="Calibri" panose="020F0502020204030204" pitchFamily="34" charset="0"/>
                        <a:cs typeface="Times New Roman" panose="02020603050405020304" pitchFamily="18" charset="0"/>
                      </a:rPr>
                      <m:t>𝐹𝑢𝑒𝑙𝑆𝑢𝑟𝑐</m:t>
                    </m:r>
                    <m:r>
                      <a:rPr lang="en-US" sz="1500" i="1">
                        <a:effectLst/>
                        <a:latin typeface="Cambria Math" panose="02040503050406030204" pitchFamily="18" charset="0"/>
                        <a:ea typeface="Calibri" panose="020F0502020204030204" pitchFamily="34" charset="0"/>
                        <a:cs typeface="Times New Roman" panose="02020603050405020304" pitchFamily="18" charset="0"/>
                      </a:rPr>
                      <m:t>h</m:t>
                    </m:r>
                    <m:r>
                      <a:rPr lang="en-US" sz="1500" i="1">
                        <a:effectLst/>
                        <a:latin typeface="Cambria Math" panose="02040503050406030204" pitchFamily="18" charset="0"/>
                        <a:ea typeface="Calibri" panose="020F0502020204030204" pitchFamily="34" charset="0"/>
                        <a:cs typeface="Times New Roman" panose="02020603050405020304" pitchFamily="18" charset="0"/>
                      </a:rPr>
                      <m:t>𝑎𝑟𝑔𝑒</m:t>
                    </m:r>
                    <m:r>
                      <a:rPr lang="en-US" sz="1500" i="1">
                        <a:effectLst/>
                        <a:latin typeface="Cambria Math" panose="02040503050406030204" pitchFamily="18" charset="0"/>
                        <a:ea typeface="Calibri" panose="020F0502020204030204" pitchFamily="34" charset="0"/>
                        <a:cs typeface="Times New Roman" panose="02020603050405020304" pitchFamily="18" charset="0"/>
                      </a:rPr>
                      <m:t>−</m:t>
                    </m:r>
                    <m:r>
                      <a:rPr lang="en-US" sz="1500" i="1">
                        <a:effectLst/>
                        <a:latin typeface="Cambria Math" panose="02040503050406030204" pitchFamily="18" charset="0"/>
                        <a:ea typeface="Calibri" panose="020F0502020204030204" pitchFamily="34" charset="0"/>
                        <a:cs typeface="Times New Roman" panose="02020603050405020304" pitchFamily="18" charset="0"/>
                      </a:rPr>
                      <m:t>27</m:t>
                    </m:r>
                    <m:r>
                      <a:rPr lang="en-US" sz="1500" i="1">
                        <a:effectLst/>
                        <a:latin typeface="Cambria Math" panose="02040503050406030204" pitchFamily="18" charset="0"/>
                        <a:ea typeface="Calibri" panose="020F0502020204030204" pitchFamily="34" charset="0"/>
                        <a:cs typeface="Times New Roman" panose="02020603050405020304" pitchFamily="18" charset="0"/>
                      </a:rPr>
                      <m:t>.</m:t>
                    </m:r>
                    <m:r>
                      <a:rPr lang="en-US" sz="1500" i="1">
                        <a:effectLst/>
                        <a:latin typeface="Cambria Math" panose="02040503050406030204" pitchFamily="18" charset="0"/>
                        <a:ea typeface="Calibri" panose="020F0502020204030204" pitchFamily="34" charset="0"/>
                        <a:cs typeface="Times New Roman" panose="02020603050405020304" pitchFamily="18" charset="0"/>
                      </a:rPr>
                      <m:t>7283</m:t>
                    </m:r>
                    <m:r>
                      <a:rPr lang="en-US" sz="1500" i="1">
                        <a:effectLst/>
                        <a:latin typeface="Cambria Math" panose="02040503050406030204" pitchFamily="18" charset="0"/>
                        <a:ea typeface="Calibri" panose="020F0502020204030204" pitchFamily="34" charset="0"/>
                        <a:cs typeface="Times New Roman" panose="02020603050405020304" pitchFamily="18" charset="0"/>
                      </a:rPr>
                      <m:t>𝐴𝑖𝑟𝑝𝑜𝑟𝑡𝑇𝑟𝑎𝑓𝑓𝑖𝑐</m:t>
                    </m:r>
                  </m:oMath>
                </a14:m>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indent="0" algn="just">
                  <a:lnSpc>
                    <a:spcPct val="150000"/>
                  </a:lnSpc>
                  <a:spcBef>
                    <a:spcPts val="0"/>
                  </a:spcBef>
                  <a:buNone/>
                </a:pP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Bef>
                    <a:spcPts val="0"/>
                  </a:spcBef>
                </a:pP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Despite these significant relationships, the models remain low due to (R-squared = 0.001024), inferring at other significant factors influencing flight prices beyond fuel surcharges and airport traffic levels.</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F7FAB576-6A31-950F-DFC8-083F9C11A367}"/>
                  </a:ext>
                </a:extLst>
              </p:cNvPr>
              <p:cNvSpPr>
                <a:spLocks noGrp="1" noRot="1" noChangeAspect="1" noMove="1" noResize="1" noEditPoints="1" noAdjustHandles="1" noChangeArrowheads="1" noChangeShapeType="1" noTextEdit="1"/>
              </p:cNvSpPr>
              <p:nvPr>
                <p:ph idx="1"/>
              </p:nvPr>
            </p:nvSpPr>
            <p:spPr>
              <a:xfrm>
                <a:off x="838200" y="1481496"/>
                <a:ext cx="10515600" cy="4351338"/>
              </a:xfrm>
              <a:blipFill>
                <a:blip r:embed="rId4"/>
                <a:stretch>
                  <a:fillRect l="-522" r="-174"/>
                </a:stretch>
              </a:blipFill>
            </p:spPr>
            <p:txBody>
              <a:bodyPr/>
              <a:lstStyle/>
              <a:p>
                <a:r>
                  <a:rPr lang="en-US">
                    <a:noFill/>
                  </a:rPr>
                  <a:t> </a:t>
                </a:r>
              </a:p>
            </p:txBody>
          </p:sp>
        </mc:Fallback>
      </mc:AlternateContent>
      <p:pic>
        <p:nvPicPr>
          <p:cNvPr id="7" name="Video 6">
            <a:hlinkClick r:id="" action="ppaction://media"/>
            <a:extLst>
              <a:ext uri="{FF2B5EF4-FFF2-40B4-BE49-F238E27FC236}">
                <a16:creationId xmlns:a16="http://schemas.microsoft.com/office/drawing/2014/main" id="{CED03B44-9349-54D1-3670-754C6638504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820400" y="5486400"/>
            <a:ext cx="1289304" cy="1289304"/>
          </a:xfrm>
          <a:prstGeom prst="ellipse">
            <a:avLst/>
          </a:prstGeom>
        </p:spPr>
      </p:pic>
    </p:spTree>
    <p:extLst>
      <p:ext uri="{BB962C8B-B14F-4D97-AF65-F5344CB8AC3E}">
        <p14:creationId xmlns:p14="http://schemas.microsoft.com/office/powerpoint/2010/main" val="1169426739"/>
      </p:ext>
    </p:extLst>
  </p:cSld>
  <p:clrMapOvr>
    <a:masterClrMapping/>
  </p:clrMapOvr>
  <mc:AlternateContent xmlns:mc="http://schemas.openxmlformats.org/markup-compatibility/2006">
    <mc:Choice xmlns:p14="http://schemas.microsoft.com/office/powerpoint/2010/main" Requires="p14">
      <p:transition spd="slow" p14:dur="2000" advTm="48360"/>
    </mc:Choice>
    <mc:Fallback>
      <p:transition spd="slow" advTm="48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F6E5C-D0A4-14A7-5D21-14000F0A5576}"/>
              </a:ext>
            </a:extLst>
          </p:cNvPr>
          <p:cNvSpPr>
            <a:spLocks noGrp="1"/>
          </p:cNvSpPr>
          <p:nvPr>
            <p:ph type="title"/>
          </p:nvPr>
        </p:nvSpPr>
        <p:spPr/>
        <p:txBody>
          <a:bodyPr>
            <a:normAutofit fontScale="90000"/>
          </a:bodyPr>
          <a:lstStyle/>
          <a:p>
            <a:br>
              <a:rPr lang="en-US" sz="1800" b="1" dirty="0">
                <a:effectLst/>
                <a:latin typeface="Times New Roman" panose="02020603050405020304" pitchFamily="18" charset="0"/>
                <a:ea typeface="Calibri" panose="020F0502020204030204" pitchFamily="34" charset="0"/>
                <a:cs typeface="Times New Roman" panose="02020603050405020304" pitchFamily="18" charset="0"/>
              </a:rPr>
            </a:br>
            <a:br>
              <a:rPr lang="en-US" sz="1800" b="1" dirty="0">
                <a:effectLst/>
                <a:latin typeface="Times New Roman" panose="02020603050405020304" pitchFamily="18" charset="0"/>
                <a:ea typeface="Calibri" panose="020F0502020204030204" pitchFamily="34" charset="0"/>
                <a:cs typeface="Times New Roman" panose="02020603050405020304" pitchFamily="18" charset="0"/>
              </a:rPr>
            </a:b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Reference</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B2F07EDC-A089-4D24-F90F-FC02F3CDC875}"/>
              </a:ext>
            </a:extLst>
          </p:cNvPr>
          <p:cNvSpPr>
            <a:spLocks noGrp="1"/>
          </p:cNvSpPr>
          <p:nvPr>
            <p:ph idx="1"/>
          </p:nvPr>
        </p:nvSpPr>
        <p:spPr/>
        <p:txBody>
          <a:bodyPr/>
          <a:lstStyle/>
          <a:p>
            <a:pPr marL="0" marR="0">
              <a:lnSpc>
                <a:spcPct val="150000"/>
              </a:lnSpc>
            </a:pPr>
            <a:r>
              <a:rPr lang="en-US" sz="1400" i="1" dirty="0">
                <a:effectLst/>
                <a:latin typeface="Times New Roman" panose="02020603050405020304" pitchFamily="18" charset="0"/>
                <a:ea typeface="Calibri" panose="020F0502020204030204" pitchFamily="34" charset="0"/>
              </a:rPr>
              <a:t> </a:t>
            </a:r>
            <a:r>
              <a:rPr lang="en-US" sz="1400" i="1" dirty="0" err="1">
                <a:solidFill>
                  <a:srgbClr val="000000"/>
                </a:solidFill>
                <a:effectLst/>
                <a:highlight>
                  <a:srgbClr val="FFFFFF"/>
                </a:highlight>
                <a:latin typeface="Times New Roman" panose="02020603050405020304" pitchFamily="18" charset="0"/>
                <a:ea typeface="Times New Roman" panose="02020603050405020304" pitchFamily="18" charset="0"/>
              </a:rPr>
              <a:t>Juhar</a:t>
            </a:r>
            <a:r>
              <a:rPr lang="en-US" sz="1400" i="1" dirty="0">
                <a:solidFill>
                  <a:srgbClr val="000000"/>
                </a:solidFill>
                <a:effectLst/>
                <a:highlight>
                  <a:srgbClr val="FFFFFF"/>
                </a:highlight>
                <a:latin typeface="Times New Roman" panose="02020603050405020304" pitchFamily="18" charset="0"/>
                <a:ea typeface="Times New Roman" panose="02020603050405020304" pitchFamily="18" charset="0"/>
              </a:rPr>
              <a:t> Ahmed </a:t>
            </a:r>
            <a:r>
              <a:rPr lang="en-US" sz="1400" i="1" dirty="0" err="1">
                <a:solidFill>
                  <a:srgbClr val="000000"/>
                </a:solidFill>
                <a:effectLst/>
                <a:highlight>
                  <a:srgbClr val="FFFFFF"/>
                </a:highlight>
                <a:latin typeface="Times New Roman" panose="02020603050405020304" pitchFamily="18" charset="0"/>
                <a:ea typeface="Times New Roman" panose="02020603050405020304" pitchFamily="18" charset="0"/>
              </a:rPr>
              <a:t>Abdella</a:t>
            </a:r>
            <a:r>
              <a:rPr lang="en-US" sz="1400" i="1" dirty="0">
                <a:solidFill>
                  <a:srgbClr val="000000"/>
                </a:solidFill>
                <a:effectLst/>
                <a:highlight>
                  <a:srgbClr val="FFFFFF"/>
                </a:highlight>
                <a:latin typeface="Times New Roman" panose="02020603050405020304" pitchFamily="18" charset="0"/>
                <a:ea typeface="Times New Roman" panose="02020603050405020304" pitchFamily="18" charset="0"/>
              </a:rPr>
              <a:t>, et al. "Airline ticket price and demand prediction: A survey." Journal of King Saud University - Computer and Information Sciences 33.4 (2021): 375-91. Web.</a:t>
            </a:r>
            <a:endParaRPr lang="en-US" sz="1400" i="1" dirty="0">
              <a:effectLst/>
              <a:latin typeface="Times New Roman" panose="02020603050405020304" pitchFamily="18" charset="0"/>
              <a:ea typeface="Times New Roman" panose="02020603050405020304" pitchFamily="18" charset="0"/>
            </a:endParaRPr>
          </a:p>
          <a:p>
            <a:pPr marL="0" marR="0">
              <a:lnSpc>
                <a:spcPct val="150000"/>
              </a:lnSpc>
            </a:pPr>
            <a:r>
              <a:rPr lang="en-US" sz="1400" i="1" dirty="0">
                <a:effectLst/>
                <a:latin typeface="Times New Roman" panose="02020603050405020304" pitchFamily="18" charset="0"/>
                <a:ea typeface="Times New Roman" panose="02020603050405020304" pitchFamily="18" charset="0"/>
              </a:rPr>
              <a:t>Kaplan, J. &amp; Schlegel, B. (2023). </a:t>
            </a:r>
            <a:r>
              <a:rPr lang="en-US" sz="1400" i="1" dirty="0" err="1">
                <a:effectLst/>
                <a:latin typeface="Times New Roman" panose="02020603050405020304" pitchFamily="18" charset="0"/>
                <a:ea typeface="Times New Roman" panose="02020603050405020304" pitchFamily="18" charset="0"/>
              </a:rPr>
              <a:t>fastDummies</a:t>
            </a:r>
            <a:r>
              <a:rPr lang="en-US" sz="1400" i="1" dirty="0">
                <a:effectLst/>
                <a:latin typeface="Times New Roman" panose="02020603050405020304" pitchFamily="18" charset="0"/>
                <a:ea typeface="Times New Roman" panose="02020603050405020304" pitchFamily="18" charset="0"/>
              </a:rPr>
              <a:t>: Fast Creation of Dummy (Binary) Columns and Rows from Categorical Variables. Version 1.7.1. URL: https://github.com/jacobkap/ </a:t>
            </a:r>
            <a:r>
              <a:rPr lang="en-US" sz="1400" i="1" dirty="0" err="1">
                <a:effectLst/>
                <a:latin typeface="Times New Roman" panose="02020603050405020304" pitchFamily="18" charset="0"/>
                <a:ea typeface="Times New Roman" panose="02020603050405020304" pitchFamily="18" charset="0"/>
              </a:rPr>
              <a:t>fastDummies</a:t>
            </a:r>
            <a:r>
              <a:rPr lang="en-US" sz="1400" i="1" dirty="0">
                <a:effectLst/>
                <a:latin typeface="Times New Roman" panose="02020603050405020304" pitchFamily="18" charset="0"/>
                <a:ea typeface="Times New Roman" panose="02020603050405020304" pitchFamily="18" charset="0"/>
              </a:rPr>
              <a:t>.</a:t>
            </a:r>
          </a:p>
          <a:p>
            <a:endParaRPr lang="en-US" dirty="0"/>
          </a:p>
        </p:txBody>
      </p:sp>
    </p:spTree>
    <p:extLst>
      <p:ext uri="{BB962C8B-B14F-4D97-AF65-F5344CB8AC3E}">
        <p14:creationId xmlns:p14="http://schemas.microsoft.com/office/powerpoint/2010/main" val="13593535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6E164-8780-E111-EE84-570EEE2D05DE}"/>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D4631D9-DDF2-7701-482B-7106DEBDC40F}"/>
              </a:ext>
            </a:extLst>
          </p:cNvPr>
          <p:cNvSpPr>
            <a:spLocks noGrp="1"/>
          </p:cNvSpPr>
          <p:nvPr>
            <p:ph idx="1"/>
          </p:nvPr>
        </p:nvSpPr>
        <p:spPr/>
        <p:txBody>
          <a:bodyPr>
            <a:normAutofit/>
          </a:bodyPr>
          <a:lstStyle/>
          <a:p>
            <a:pPr marL="0" indent="0" algn="ctr">
              <a:buNone/>
            </a:pPr>
            <a:endParaRPr lang="en-US" sz="6600" dirty="0"/>
          </a:p>
          <a:p>
            <a:pPr marL="0" indent="0" algn="ctr">
              <a:buNone/>
            </a:pPr>
            <a:r>
              <a:rPr lang="en-US" sz="66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12674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76103-CD45-32D9-D4C5-B07F2EE67C06}"/>
              </a:ext>
            </a:extLst>
          </p:cNvPr>
          <p:cNvSpPr>
            <a:spLocks noGrp="1"/>
          </p:cNvSpPr>
          <p:nvPr>
            <p:ph type="title"/>
          </p:nvPr>
        </p:nvSpPr>
        <p:spPr>
          <a:xfrm>
            <a:off x="838200" y="905347"/>
            <a:ext cx="10515600" cy="785341"/>
          </a:xfrm>
        </p:spPr>
        <p:txBody>
          <a:bodyPr>
            <a:normAutofit fontScale="90000"/>
          </a:bodyPr>
          <a:lstStyle/>
          <a:p>
            <a:br>
              <a:rPr lang="en-US" sz="1800" b="1" dirty="0">
                <a:solidFill>
                  <a:srgbClr val="000000"/>
                </a:solidFill>
                <a:effectLst/>
                <a:highlight>
                  <a:srgbClr val="D3D3D3"/>
                </a:highlight>
                <a:latin typeface="Times New Roman" panose="02020603050405020304" pitchFamily="18" charset="0"/>
                <a:ea typeface="Calibri" panose="020F0502020204030204" pitchFamily="34" charset="0"/>
                <a:cs typeface="Times New Roman" panose="02020603050405020304" pitchFamily="18" charset="0"/>
              </a:rPr>
            </a:br>
            <a:br>
              <a:rPr lang="en-US" sz="1800" b="1" dirty="0">
                <a:solidFill>
                  <a:srgbClr val="000000"/>
                </a:solidFill>
                <a:effectLst/>
                <a:highlight>
                  <a:srgbClr val="D3D3D3"/>
                </a:highlight>
                <a:latin typeface="Times New Roman" panose="02020603050405020304" pitchFamily="18" charset="0"/>
                <a:ea typeface="Calibri" panose="020F0502020204030204" pitchFamily="34" charset="0"/>
                <a:cs typeface="Times New Roman" panose="02020603050405020304" pitchFamily="18" charset="0"/>
              </a:rPr>
            </a:br>
            <a:r>
              <a:rPr lang="en-US" sz="2000" b="1" dirty="0">
                <a:solidFill>
                  <a:srgbClr val="000000"/>
                </a:solidFill>
                <a:effectLst/>
                <a:highlight>
                  <a:srgbClr val="D3D3D3"/>
                </a:highlight>
                <a:latin typeface="Times New Roman" panose="02020603050405020304" pitchFamily="18" charset="0"/>
                <a:ea typeface="Calibri" panose="020F0502020204030204" pitchFamily="34" charset="0"/>
                <a:cs typeface="Times New Roman" panose="02020603050405020304" pitchFamily="18" charset="0"/>
              </a:rPr>
              <a:t>I. Introduction</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420BD745-516C-CBB9-96E2-8233AE73FE88}"/>
              </a:ext>
            </a:extLst>
          </p:cNvPr>
          <p:cNvSpPr>
            <a:spLocks noGrp="1"/>
          </p:cNvSpPr>
          <p:nvPr>
            <p:ph idx="1"/>
          </p:nvPr>
        </p:nvSpPr>
        <p:spPr>
          <a:xfrm>
            <a:off x="838200" y="1690688"/>
            <a:ext cx="10515600" cy="4351338"/>
          </a:xfrm>
        </p:spPr>
        <p:txBody>
          <a:bodyPr/>
          <a:lstStyle/>
          <a:p>
            <a:r>
              <a:rPr lang="en-US" sz="1600" dirty="0">
                <a:effectLst/>
                <a:latin typeface="Times New Roman" panose="02020603050405020304" pitchFamily="18" charset="0"/>
                <a:ea typeface="Calibri" panose="020F0502020204030204" pitchFamily="34" charset="0"/>
                <a:cs typeface="Times New Roman" panose="02020603050405020304" pitchFamily="18" charset="0"/>
              </a:rPr>
              <a:t>Many passengers who wish to book a ticket wonder which airline or when to choose. </a:t>
            </a:r>
          </a:p>
          <a:p>
            <a:pPr marL="0" indent="0">
              <a:buNone/>
            </a:pP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600" dirty="0">
                <a:effectLst/>
                <a:latin typeface="Times New Roman" panose="02020603050405020304" pitchFamily="18" charset="0"/>
                <a:ea typeface="Calibri" panose="020F0502020204030204" pitchFamily="34" charset="0"/>
                <a:cs typeface="Times New Roman" panose="02020603050405020304" pitchFamily="18" charset="0"/>
              </a:rPr>
              <a:t>Determining the best time to buy a plane ticket can be difficult when little information about future pricing fluctuations is available.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Abdella</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and others, 375–391). </a:t>
            </a:r>
          </a:p>
          <a:p>
            <a:pPr marL="0" indent="0">
              <a:buNone/>
            </a:pP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600" dirty="0">
                <a:effectLst/>
                <a:latin typeface="Times New Roman" panose="02020603050405020304" pitchFamily="18" charset="0"/>
                <a:ea typeface="Calibri" panose="020F0502020204030204" pitchFamily="34" charset="0"/>
                <a:cs typeface="Times New Roman" panose="02020603050405020304" pitchFamily="18" charset="0"/>
              </a:rPr>
              <a:t>Forecasts of demand determine how much airlines should charge. </a:t>
            </a:r>
          </a:p>
          <a:p>
            <a:pPr marL="0" indent="0">
              <a:buNone/>
            </a:pP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Airlines need to efficiently manage demand because there are only so many seats on an airplane. For instance, airlines may increase costs to reduce seat sales when demand outpaces capacity. </a:t>
            </a:r>
          </a:p>
          <a:p>
            <a:pPr marL="0" indent="0">
              <a:buNone/>
            </a:pP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600" dirty="0">
                <a:effectLst/>
                <a:latin typeface="Times New Roman" panose="02020603050405020304" pitchFamily="18" charset="0"/>
                <a:ea typeface="Calibri" panose="020F0502020204030204" pitchFamily="34" charset="0"/>
                <a:cs typeface="Times New Roman" panose="02020603050405020304" pitchFamily="18" charset="0"/>
              </a:rPr>
              <a:t>Passengers can use these dynamics to forecast future airfare patterns and make well-informed choices. Predicting the cost of a flight depends on several parameters, such as its duration, destination, source, and arrival time.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29" name="Video 28">
            <a:hlinkClick r:id="" action="ppaction://media"/>
            <a:extLst>
              <a:ext uri="{FF2B5EF4-FFF2-40B4-BE49-F238E27FC236}">
                <a16:creationId xmlns:a16="http://schemas.microsoft.com/office/drawing/2014/main" id="{5D6A85E4-2FC9-B8DD-2670-196EC115F32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10558530" y="5224530"/>
            <a:ext cx="1551174" cy="1551174"/>
          </a:xfrm>
          <a:prstGeom prst="ellipse">
            <a:avLst/>
          </a:prstGeom>
        </p:spPr>
      </p:pic>
    </p:spTree>
    <p:extLst>
      <p:ext uri="{BB962C8B-B14F-4D97-AF65-F5344CB8AC3E}">
        <p14:creationId xmlns:p14="http://schemas.microsoft.com/office/powerpoint/2010/main" val="869001468"/>
      </p:ext>
    </p:extLst>
  </p:cSld>
  <p:clrMapOvr>
    <a:masterClrMapping/>
  </p:clrMapOvr>
  <mc:AlternateContent xmlns:mc="http://schemas.openxmlformats.org/markup-compatibility/2006">
    <mc:Choice xmlns:p14="http://schemas.microsoft.com/office/powerpoint/2010/main" Requires="p14">
      <p:transition spd="slow" p14:dur="2000" advTm="19601"/>
    </mc:Choice>
    <mc:Fallback>
      <p:transition spd="slow" advTm="196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9"/>
                </p:tgtEl>
              </p:cMediaNode>
            </p:video>
            <p:seq concurrent="1" nextAc="seek">
              <p:cTn id="8" restart="whenNotActive" fill="hold" evtFilter="cancelBubble" nodeType="interactiveSeq">
                <p:stCondLst>
                  <p:cond evt="onClick" delay="0">
                    <p:tgtEl>
                      <p:spTgt spid="2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9"/>
                                        </p:tgtEl>
                                      </p:cBhvr>
                                    </p:cmd>
                                  </p:childTnLst>
                                </p:cTn>
                              </p:par>
                            </p:childTnLst>
                          </p:cTn>
                        </p:par>
                      </p:childTnLst>
                    </p:cTn>
                  </p:par>
                </p:childTnLst>
              </p:cTn>
              <p:nextCondLst>
                <p:cond evt="onClick" delay="0">
                  <p:tgtEl>
                    <p:spTgt spid="29"/>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3E6E8-A8FD-B95B-C0DE-5643E18E3032}"/>
              </a:ext>
            </a:extLst>
          </p:cNvPr>
          <p:cNvSpPr>
            <a:spLocks noGrp="1"/>
          </p:cNvSpPr>
          <p:nvPr>
            <p:ph type="title"/>
          </p:nvPr>
        </p:nvSpPr>
        <p:spPr>
          <a:xfrm>
            <a:off x="838200" y="365125"/>
            <a:ext cx="10515600" cy="956681"/>
          </a:xfrm>
        </p:spPr>
        <p:txBody>
          <a:bodyPr>
            <a:normAutofit fontScale="90000"/>
          </a:bodyPr>
          <a:lstStyle/>
          <a:p>
            <a:br>
              <a:rPr lang="en-US"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br>
            <a:br>
              <a:rPr lang="en-US"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br>
            <a:br>
              <a:rPr lang="en-US"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br>
            <a:r>
              <a:rPr lang="en-US" sz="2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Objective</a:t>
            </a:r>
            <a:r>
              <a:rPr lang="en-US" sz="2000" b="1" dirty="0">
                <a:solidFill>
                  <a:srgbClr val="000000"/>
                </a:solidFill>
                <a:effectLst/>
                <a:highlight>
                  <a:srgbClr val="D3D3D3"/>
                </a:highlight>
                <a:latin typeface="Times New Roman" panose="02020603050405020304" pitchFamily="18" charset="0"/>
                <a:ea typeface="Calibri" panose="020F0502020204030204" pitchFamily="34" charset="0"/>
                <a:cs typeface="Times New Roman" panose="02020603050405020304" pitchFamily="18" charset="0"/>
              </a:rPr>
              <a:t>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1302D4A4-5C51-AD4A-B96D-91C997B0D2F6}"/>
              </a:ext>
            </a:extLst>
          </p:cNvPr>
          <p:cNvSpPr>
            <a:spLocks noGrp="1"/>
          </p:cNvSpPr>
          <p:nvPr>
            <p:ph idx="1"/>
          </p:nvPr>
        </p:nvSpPr>
        <p:spPr>
          <a:xfrm>
            <a:off x="838200" y="1426791"/>
            <a:ext cx="10515600" cy="4351338"/>
          </a:xfrm>
        </p:spPr>
        <p:txBody>
          <a:bodyPr/>
          <a:lstStyle/>
          <a:p>
            <a:r>
              <a:rPr lang="en-US" sz="1600" dirty="0">
                <a:effectLst/>
                <a:latin typeface="Times New Roman" panose="02020603050405020304" pitchFamily="18" charset="0"/>
                <a:ea typeface="Calibri" panose="020F0502020204030204" pitchFamily="34" charset="0"/>
                <a:cs typeface="Times New Roman" panose="02020603050405020304" pitchFamily="18" charset="0"/>
              </a:rPr>
              <a:t>Flight price prediction is critical for the agency and customers to purchase tickets with optimized prices and at the right time. </a:t>
            </a:r>
          </a:p>
          <a:p>
            <a:pPr marL="0" indent="0">
              <a:buNone/>
            </a:pP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600" dirty="0">
                <a:effectLst/>
                <a:latin typeface="Times New Roman" panose="02020603050405020304" pitchFamily="18" charset="0"/>
                <a:ea typeface="Calibri" panose="020F0502020204030204" pitchFamily="34" charset="0"/>
                <a:cs typeface="Times New Roman" panose="02020603050405020304" pitchFamily="18" charset="0"/>
              </a:rPr>
              <a:t>We will use the dataset provided for the spring 2024 Airline with flight prices for various airlines between different destinations. </a:t>
            </a:r>
          </a:p>
          <a:p>
            <a:pPr marL="0" indent="0">
              <a:buNone/>
            </a:pP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To Solve the problem, one will do exploratory data analysis based on the EDA and questions explored. Hypotheses will be developed to create predictive models.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23" name="Video 22">
            <a:hlinkClick r:id="" action="ppaction://media"/>
            <a:extLst>
              <a:ext uri="{FF2B5EF4-FFF2-40B4-BE49-F238E27FC236}">
                <a16:creationId xmlns:a16="http://schemas.microsoft.com/office/drawing/2014/main" id="{F7587193-3EBD-2053-2616-4BA2459F2AA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10227972" y="4893972"/>
            <a:ext cx="1881732" cy="1881732"/>
          </a:xfrm>
          <a:prstGeom prst="ellipse">
            <a:avLst/>
          </a:prstGeom>
        </p:spPr>
      </p:pic>
    </p:spTree>
    <p:extLst>
      <p:ext uri="{BB962C8B-B14F-4D97-AF65-F5344CB8AC3E}">
        <p14:creationId xmlns:p14="http://schemas.microsoft.com/office/powerpoint/2010/main" val="2617385922"/>
      </p:ext>
    </p:extLst>
  </p:cSld>
  <p:clrMapOvr>
    <a:masterClrMapping/>
  </p:clrMapOvr>
  <mc:AlternateContent xmlns:mc="http://schemas.openxmlformats.org/markup-compatibility/2006">
    <mc:Choice xmlns:p14="http://schemas.microsoft.com/office/powerpoint/2010/main" Requires="p14">
      <p:transition spd="slow" p14:dur="2000" advTm="18741"/>
    </mc:Choice>
    <mc:Fallback>
      <p:transition spd="slow" advTm="187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3"/>
                </p:tgtEl>
              </p:cMediaNode>
            </p:video>
            <p:seq concurrent="1" nextAc="seek">
              <p:cTn id="8" restart="whenNotActive" fill="hold" evtFilter="cancelBubble" nodeType="interactiveSeq">
                <p:stCondLst>
                  <p:cond evt="onClick" delay="0">
                    <p:tgtEl>
                      <p:spTgt spid="2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
                                        </p:tgtEl>
                                      </p:cBhvr>
                                    </p:cmd>
                                  </p:childTnLst>
                                </p:cTn>
                              </p:par>
                            </p:childTnLst>
                          </p:cTn>
                        </p:par>
                      </p:childTnLst>
                    </p:cTn>
                  </p:par>
                </p:childTnLst>
              </p:cTn>
              <p:nextCondLst>
                <p:cond evt="onClick" delay="0">
                  <p:tgtEl>
                    <p:spTgt spid="2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8F9CE-6C63-2C29-B4A5-C40916B2DA9F}"/>
              </a:ext>
            </a:extLst>
          </p:cNvPr>
          <p:cNvSpPr>
            <a:spLocks noGrp="1"/>
          </p:cNvSpPr>
          <p:nvPr>
            <p:ph type="title"/>
          </p:nvPr>
        </p:nvSpPr>
        <p:spPr>
          <a:xfrm>
            <a:off x="838200" y="365125"/>
            <a:ext cx="10515600" cy="1056269"/>
          </a:xfrm>
        </p:spPr>
        <p:txBody>
          <a:bodyPr/>
          <a:lstStyle/>
          <a:p>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II. Data Description</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graphicFrame>
        <p:nvGraphicFramePr>
          <p:cNvPr id="4" name="Content Placeholder 3">
            <a:extLst>
              <a:ext uri="{FF2B5EF4-FFF2-40B4-BE49-F238E27FC236}">
                <a16:creationId xmlns:a16="http://schemas.microsoft.com/office/drawing/2014/main" id="{35F15545-3E71-3EBD-A4DF-19686ACE3194}"/>
              </a:ext>
            </a:extLst>
          </p:cNvPr>
          <p:cNvGraphicFramePr>
            <a:graphicFrameLocks noGrp="1"/>
          </p:cNvGraphicFramePr>
          <p:nvPr>
            <p:ph idx="1"/>
            <p:extLst>
              <p:ext uri="{D42A27DB-BD31-4B8C-83A1-F6EECF244321}">
                <p14:modId xmlns:p14="http://schemas.microsoft.com/office/powerpoint/2010/main" val="799290057"/>
              </p:ext>
            </p:extLst>
          </p:nvPr>
        </p:nvGraphicFramePr>
        <p:xfrm>
          <a:off x="3087253" y="2008378"/>
          <a:ext cx="6180455" cy="1625283"/>
        </p:xfrm>
        <a:graphic>
          <a:graphicData uri="http://schemas.openxmlformats.org/drawingml/2006/table">
            <a:tbl>
              <a:tblPr firstRow="1" firstCol="1" bandRow="1">
                <a:tableStyleId>{5C22544A-7EE6-4342-B048-85BDC9FD1C3A}</a:tableStyleId>
              </a:tblPr>
              <a:tblGrid>
                <a:gridCol w="1501775">
                  <a:extLst>
                    <a:ext uri="{9D8B030D-6E8A-4147-A177-3AD203B41FA5}">
                      <a16:colId xmlns:a16="http://schemas.microsoft.com/office/drawing/2014/main" val="1305659309"/>
                    </a:ext>
                  </a:extLst>
                </a:gridCol>
                <a:gridCol w="663575">
                  <a:extLst>
                    <a:ext uri="{9D8B030D-6E8A-4147-A177-3AD203B41FA5}">
                      <a16:colId xmlns:a16="http://schemas.microsoft.com/office/drawing/2014/main" val="1935603935"/>
                    </a:ext>
                  </a:extLst>
                </a:gridCol>
                <a:gridCol w="584835">
                  <a:extLst>
                    <a:ext uri="{9D8B030D-6E8A-4147-A177-3AD203B41FA5}">
                      <a16:colId xmlns:a16="http://schemas.microsoft.com/office/drawing/2014/main" val="3480798096"/>
                    </a:ext>
                  </a:extLst>
                </a:gridCol>
                <a:gridCol w="584835">
                  <a:extLst>
                    <a:ext uri="{9D8B030D-6E8A-4147-A177-3AD203B41FA5}">
                      <a16:colId xmlns:a16="http://schemas.microsoft.com/office/drawing/2014/main" val="3160147810"/>
                    </a:ext>
                  </a:extLst>
                </a:gridCol>
                <a:gridCol w="506095">
                  <a:extLst>
                    <a:ext uri="{9D8B030D-6E8A-4147-A177-3AD203B41FA5}">
                      <a16:colId xmlns:a16="http://schemas.microsoft.com/office/drawing/2014/main" val="480246012"/>
                    </a:ext>
                  </a:extLst>
                </a:gridCol>
                <a:gridCol w="584835">
                  <a:extLst>
                    <a:ext uri="{9D8B030D-6E8A-4147-A177-3AD203B41FA5}">
                      <a16:colId xmlns:a16="http://schemas.microsoft.com/office/drawing/2014/main" val="1010555866"/>
                    </a:ext>
                  </a:extLst>
                </a:gridCol>
                <a:gridCol w="584835">
                  <a:extLst>
                    <a:ext uri="{9D8B030D-6E8A-4147-A177-3AD203B41FA5}">
                      <a16:colId xmlns:a16="http://schemas.microsoft.com/office/drawing/2014/main" val="3032239601"/>
                    </a:ext>
                  </a:extLst>
                </a:gridCol>
                <a:gridCol w="584835">
                  <a:extLst>
                    <a:ext uri="{9D8B030D-6E8A-4147-A177-3AD203B41FA5}">
                      <a16:colId xmlns:a16="http://schemas.microsoft.com/office/drawing/2014/main" val="173126013"/>
                    </a:ext>
                  </a:extLst>
                </a:gridCol>
                <a:gridCol w="584835">
                  <a:extLst>
                    <a:ext uri="{9D8B030D-6E8A-4147-A177-3AD203B41FA5}">
                      <a16:colId xmlns:a16="http://schemas.microsoft.com/office/drawing/2014/main" val="1747135297"/>
                    </a:ext>
                  </a:extLst>
                </a:gridCol>
              </a:tblGrid>
              <a:tr h="192405">
                <a:tc>
                  <a:txBody>
                    <a:bodyPr/>
                    <a:lstStyle/>
                    <a:p>
                      <a:pPr marL="0" marR="0" algn="r">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100">
                          <a:effectLst/>
                        </a:rPr>
                        <a:t>Count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Mean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Std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Min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25%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50%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75%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Max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17606308"/>
                  </a:ext>
                </a:extLst>
              </a:tr>
              <a:tr h="156845">
                <a:tc>
                  <a:txBody>
                    <a:bodyPr/>
                    <a:lstStyle/>
                    <a:p>
                      <a:pPr marL="0" marR="0" algn="r">
                        <a:lnSpc>
                          <a:spcPct val="107000"/>
                        </a:lnSpc>
                        <a:spcBef>
                          <a:spcPts val="0"/>
                        </a:spcBef>
                        <a:spcAft>
                          <a:spcPts val="0"/>
                        </a:spcAft>
                      </a:pPr>
                      <a:r>
                        <a:rPr lang="en-US" sz="1100">
                          <a:effectLst/>
                        </a:rPr>
                        <a:t>Distance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10000.0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4002.7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2290.7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100.5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1994.9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3977.8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5960.4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7999.6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91936428"/>
                  </a:ext>
                </a:extLst>
              </a:tr>
              <a:tr h="247015">
                <a:tc>
                  <a:txBody>
                    <a:bodyPr/>
                    <a:lstStyle/>
                    <a:p>
                      <a:pPr marL="0" marR="0" algn="r">
                        <a:lnSpc>
                          <a:spcPct val="107000"/>
                        </a:lnSpc>
                        <a:spcBef>
                          <a:spcPts val="0"/>
                        </a:spcBef>
                        <a:spcAft>
                          <a:spcPts val="0"/>
                        </a:spcAft>
                      </a:pPr>
                      <a:r>
                        <a:rPr lang="en-US" sz="1100">
                          <a:effectLst/>
                        </a:rPr>
                        <a:t>FlightDuration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10000.0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8.0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4.0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4.5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8.0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11.6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15.0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56350547"/>
                  </a:ext>
                </a:extLst>
              </a:tr>
              <a:tr h="247015">
                <a:tc>
                  <a:txBody>
                    <a:bodyPr/>
                    <a:lstStyle/>
                    <a:p>
                      <a:pPr marL="0" marR="0" algn="r">
                        <a:lnSpc>
                          <a:spcPct val="107000"/>
                        </a:lnSpc>
                        <a:spcBef>
                          <a:spcPts val="0"/>
                        </a:spcBef>
                        <a:spcAft>
                          <a:spcPts val="0"/>
                        </a:spcAft>
                      </a:pPr>
                      <a:r>
                        <a:rPr lang="en-US" sz="1100">
                          <a:effectLst/>
                        </a:rPr>
                        <a:t>AdvanceBookingDays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10000.0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182.1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105.7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90.0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181.5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274.0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364.0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6757701"/>
                  </a:ext>
                </a:extLst>
              </a:tr>
              <a:tr h="247015">
                <a:tc>
                  <a:txBody>
                    <a:bodyPr/>
                    <a:lstStyle/>
                    <a:p>
                      <a:pPr marL="0" marR="0" algn="r">
                        <a:lnSpc>
                          <a:spcPct val="107000"/>
                        </a:lnSpc>
                        <a:spcBef>
                          <a:spcPts val="0"/>
                        </a:spcBef>
                        <a:spcAft>
                          <a:spcPts val="0"/>
                        </a:spcAft>
                      </a:pPr>
                      <a:r>
                        <a:rPr lang="en-US" sz="1100">
                          <a:effectLst/>
                        </a:rPr>
                        <a:t>LuggageAllowance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10000.0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21.9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4.3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15.0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18.0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22.0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26.0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29.0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28561859"/>
                  </a:ext>
                </a:extLst>
              </a:tr>
              <a:tr h="247015">
                <a:tc>
                  <a:txBody>
                    <a:bodyPr/>
                    <a:lstStyle/>
                    <a:p>
                      <a:pPr marL="0" marR="0" algn="r">
                        <a:lnSpc>
                          <a:spcPct val="107000"/>
                        </a:lnSpc>
                        <a:spcBef>
                          <a:spcPts val="0"/>
                        </a:spcBef>
                        <a:spcAft>
                          <a:spcPts val="0"/>
                        </a:spcAft>
                      </a:pPr>
                      <a:r>
                        <a:rPr lang="en-US" sz="1100">
                          <a:effectLst/>
                        </a:rPr>
                        <a:t>FuelSurcharge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10000.0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54.5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25.8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10.0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32.1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54.5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76.8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100.0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10504949"/>
                  </a:ext>
                </a:extLst>
              </a:tr>
              <a:tr h="156845">
                <a:tc>
                  <a:txBody>
                    <a:bodyPr/>
                    <a:lstStyle/>
                    <a:p>
                      <a:pPr marL="0" marR="0" algn="r">
                        <a:lnSpc>
                          <a:spcPct val="107000"/>
                        </a:lnSpc>
                        <a:spcBef>
                          <a:spcPts val="0"/>
                        </a:spcBef>
                        <a:spcAft>
                          <a:spcPts val="0"/>
                        </a:spcAft>
                      </a:pPr>
                      <a:r>
                        <a:rPr lang="en-US" sz="1100">
                          <a:effectLst/>
                        </a:rPr>
                        <a:t>FlightPrice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10000.0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1026.4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559.9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50.2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549.0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1030.8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1499.9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1999.9</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32301001"/>
                  </a:ext>
                </a:extLst>
              </a:tr>
            </a:tbl>
          </a:graphicData>
        </a:graphic>
      </p:graphicFrame>
      <p:sp>
        <p:nvSpPr>
          <p:cNvPr id="7" name="TextBox 6">
            <a:extLst>
              <a:ext uri="{FF2B5EF4-FFF2-40B4-BE49-F238E27FC236}">
                <a16:creationId xmlns:a16="http://schemas.microsoft.com/office/drawing/2014/main" id="{866E4DC5-F8C5-69B6-7477-F242824ACF5F}"/>
              </a:ext>
            </a:extLst>
          </p:cNvPr>
          <p:cNvSpPr txBox="1"/>
          <p:nvPr/>
        </p:nvSpPr>
        <p:spPr>
          <a:xfrm>
            <a:off x="894030" y="925313"/>
            <a:ext cx="9716631" cy="892617"/>
          </a:xfrm>
          <a:prstGeom prst="rect">
            <a:avLst/>
          </a:prstGeom>
          <a:noFill/>
        </p:spPr>
        <p:txBody>
          <a:bodyPr wrap="square">
            <a:spAutoFit/>
          </a:bodyPr>
          <a:lstStyle/>
          <a:p>
            <a:pPr marL="285750" marR="0" indent="-285750">
              <a:lnSpc>
                <a:spcPct val="200000"/>
              </a:lnSpc>
              <a:spcBef>
                <a:spcPts val="1200"/>
              </a:spcBef>
              <a:spcAft>
                <a:spcPts val="0"/>
              </a:spcAft>
              <a:buFont typeface="Arial" panose="020B0604020202020204" pitchFamily="34" charset="0"/>
              <a:buChar char="•"/>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First, look at the overall dataset. It has 10,000 samples/records 22 features/variables, eight numerical features, and 14 categorical features.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412F6E65-206B-F711-4420-53C0461589E5}"/>
              </a:ext>
            </a:extLst>
          </p:cNvPr>
          <p:cNvSpPr txBox="1"/>
          <p:nvPr/>
        </p:nvSpPr>
        <p:spPr>
          <a:xfrm>
            <a:off x="3047246" y="3824109"/>
            <a:ext cx="6097508" cy="246221"/>
          </a:xfrm>
          <a:prstGeom prst="rect">
            <a:avLst/>
          </a:prstGeom>
          <a:noFill/>
        </p:spPr>
        <p:txBody>
          <a:bodyPr wrap="square">
            <a:spAutoFit/>
          </a:bodyPr>
          <a:lstStyle/>
          <a:p>
            <a:pPr algn="ctr"/>
            <a:r>
              <a:rPr lang="en-US" sz="1000" dirty="0">
                <a:effectLst/>
                <a:latin typeface="Times New Roman" panose="02020603050405020304" pitchFamily="18" charset="0"/>
                <a:ea typeface="Calibri" panose="020F0502020204030204" pitchFamily="34" charset="0"/>
              </a:rPr>
              <a:t>Table 1 Statistical summary of the numerical features data</a:t>
            </a:r>
            <a:endParaRPr lang="en-US" sz="1000" dirty="0"/>
          </a:p>
        </p:txBody>
      </p:sp>
      <p:sp>
        <p:nvSpPr>
          <p:cNvPr id="11" name="TextBox 10">
            <a:extLst>
              <a:ext uri="{FF2B5EF4-FFF2-40B4-BE49-F238E27FC236}">
                <a16:creationId xmlns:a16="http://schemas.microsoft.com/office/drawing/2014/main" id="{CE3D4207-26AE-5D6B-DC4E-7C761A546C49}"/>
              </a:ext>
            </a:extLst>
          </p:cNvPr>
          <p:cNvSpPr txBox="1"/>
          <p:nvPr/>
        </p:nvSpPr>
        <p:spPr>
          <a:xfrm>
            <a:off x="1093207" y="4260778"/>
            <a:ext cx="9517454" cy="1754391"/>
          </a:xfrm>
          <a:prstGeom prst="rect">
            <a:avLst/>
          </a:prstGeom>
          <a:noFill/>
        </p:spPr>
        <p:txBody>
          <a:bodyPr wrap="square">
            <a:spAutoFit/>
          </a:bodyPr>
          <a:lstStyle/>
          <a:p>
            <a:pPr marL="285750" marR="0" indent="-285750">
              <a:lnSpc>
                <a:spcPct val="200000"/>
              </a:lnSpc>
              <a:spcBef>
                <a:spcPts val="0"/>
              </a:spcBef>
              <a:spcAft>
                <a:spcPts val="0"/>
              </a:spcAft>
              <a:buFont typeface="Arial" panose="020B0604020202020204" pitchFamily="34" charset="0"/>
              <a:buChar char="•"/>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Table 1 shows the dataset's information on numerical features such as distance, flight duration, advance booking days, and flight price. </a:t>
            </a:r>
          </a:p>
          <a:p>
            <a:pPr marL="285750" marR="0" indent="-285750">
              <a:lnSpc>
                <a:spcPct val="200000"/>
              </a:lnSpc>
              <a:spcBef>
                <a:spcPts val="0"/>
              </a:spcBef>
              <a:spcAft>
                <a:spcPts val="0"/>
              </a:spcAft>
              <a:buFont typeface="Arial" panose="020B0604020202020204" pitchFamily="34" charset="0"/>
              <a:buChar char="•"/>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The statistical summary shows that the minimum price is $50.20, the maximum price is $1999.88, and the average cost is $1026.38.</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 name="Video 19">
            <a:hlinkClick r:id="" action="ppaction://media"/>
            <a:extLst>
              <a:ext uri="{FF2B5EF4-FFF2-40B4-BE49-F238E27FC236}">
                <a16:creationId xmlns:a16="http://schemas.microsoft.com/office/drawing/2014/main" id="{4D650925-A9B9-4A37-7208-D722B779616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10588580" y="5254580"/>
            <a:ext cx="1521124" cy="1521124"/>
          </a:xfrm>
          <a:prstGeom prst="ellipse">
            <a:avLst/>
          </a:prstGeom>
        </p:spPr>
      </p:pic>
    </p:spTree>
    <p:extLst>
      <p:ext uri="{BB962C8B-B14F-4D97-AF65-F5344CB8AC3E}">
        <p14:creationId xmlns:p14="http://schemas.microsoft.com/office/powerpoint/2010/main" val="1954868820"/>
      </p:ext>
    </p:extLst>
  </p:cSld>
  <p:clrMapOvr>
    <a:masterClrMapping/>
  </p:clrMapOvr>
  <mc:AlternateContent xmlns:mc="http://schemas.openxmlformats.org/markup-compatibility/2006">
    <mc:Choice xmlns:p14="http://schemas.microsoft.com/office/powerpoint/2010/main" Requires="p14">
      <p:transition spd="slow" p14:dur="2000" advTm="31613"/>
    </mc:Choice>
    <mc:Fallback>
      <p:transition spd="slow" advTm="316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0"/>
                </p:tgtEl>
              </p:cMediaNode>
            </p:video>
            <p:seq concurrent="1" nextAc="seek">
              <p:cTn id="8" restart="whenNotActive" fill="hold" evtFilter="cancelBubble" nodeType="interactiveSeq">
                <p:stCondLst>
                  <p:cond evt="onClick" delay="0">
                    <p:tgtEl>
                      <p:spTgt spid="2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0"/>
                                        </p:tgtEl>
                                      </p:cBhvr>
                                    </p:cmd>
                                  </p:childTnLst>
                                </p:cTn>
                              </p:par>
                            </p:childTnLst>
                          </p:cTn>
                        </p:par>
                      </p:childTnLst>
                    </p:cTn>
                  </p:par>
                </p:childTnLst>
              </p:cTn>
              <p:nextCondLst>
                <p:cond evt="onClick" delay="0">
                  <p:tgtEl>
                    <p:spTgt spid="20"/>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4F0EC-0EC4-CF1C-CADC-5647CBD0DDDA}"/>
              </a:ext>
            </a:extLst>
          </p:cNvPr>
          <p:cNvSpPr>
            <a:spLocks noGrp="1"/>
          </p:cNvSpPr>
          <p:nvPr>
            <p:ph type="title"/>
          </p:nvPr>
        </p:nvSpPr>
        <p:spPr>
          <a:xfrm>
            <a:off x="838200" y="365125"/>
            <a:ext cx="10515600" cy="820879"/>
          </a:xfrm>
        </p:spPr>
        <p:txBody>
          <a:bodyPr>
            <a:normAutofit fontScale="90000"/>
          </a:bodyPr>
          <a:lstStyle/>
          <a:p>
            <a:br>
              <a:rPr lang="en-US" sz="1800" dirty="0"/>
            </a:br>
            <a:br>
              <a:rPr lang="en-US" sz="1800" dirty="0"/>
            </a:br>
            <a:r>
              <a:rPr lang="en-US" sz="1800" b="1" dirty="0"/>
              <a:t>III.</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Exploratory Data Analysis (EDA)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6EEAFAB8-9488-C588-7016-BFC841BD9F4E}"/>
              </a:ext>
            </a:extLst>
          </p:cNvPr>
          <p:cNvSpPr>
            <a:spLocks noGrp="1"/>
          </p:cNvSpPr>
          <p:nvPr>
            <p:ph idx="1"/>
          </p:nvPr>
        </p:nvSpPr>
        <p:spPr>
          <a:xfrm>
            <a:off x="838200" y="1186004"/>
            <a:ext cx="10515600" cy="2242996"/>
          </a:xfrm>
        </p:spPr>
        <p:txBody>
          <a:bodyPr>
            <a:normAutofit fontScale="92500" lnSpcReduction="10000"/>
          </a:bodyPr>
          <a:lstStyle/>
          <a:p>
            <a:pPr marL="342900" marR="0" lvl="0" indent="-342900">
              <a:lnSpc>
                <a:spcPct val="200000"/>
              </a:lnSpc>
              <a:spcBef>
                <a:spcPts val="0"/>
              </a:spcBef>
              <a:spcAft>
                <a:spcPts val="0"/>
              </a:spcAft>
              <a:buFont typeface="+mj-lt"/>
              <a:buAutoNum type="arabicPeriod"/>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Research Questions</a:t>
            </a:r>
            <a:br>
              <a:rPr lang="en-US" sz="1800" dirty="0">
                <a:effectLst/>
                <a:latin typeface="Times New Roman" panose="02020603050405020304" pitchFamily="18" charset="0"/>
                <a:ea typeface="Calibri" panose="020F0502020204030204" pitchFamily="34" charset="0"/>
                <a:cs typeface="Times New Roman" panose="02020603050405020304" pitchFamily="18" charset="0"/>
              </a:rPr>
            </a:b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To further analyze the Spring 2024 Airline Dataset, a series of questions have been formulated based on provided statements to understand the dynamics of flight pricing.</a:t>
            </a:r>
          </a:p>
          <a:p>
            <a:pPr marL="800100" lvl="1" indent="-342900">
              <a:lnSpc>
                <a:spcPct val="200000"/>
              </a:lnSpc>
              <a:spcBef>
                <a:spcPts val="0"/>
              </a:spcBef>
              <a:buFont typeface="+mj-lt"/>
              <a:buAutoNum type="alphaLcPeriod"/>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Does airport traffic have an impact on flight prices?</a:t>
            </a:r>
            <a:br>
              <a:rPr lang="en-US" sz="1200" dirty="0">
                <a:effectLst/>
                <a:latin typeface="Times New Roman" panose="02020603050405020304" pitchFamily="18" charset="0"/>
                <a:ea typeface="Calibri" panose="020F0502020204030204" pitchFamily="34" charset="0"/>
                <a:cs typeface="Times New Roman" panose="02020603050405020304" pitchFamily="18" charset="0"/>
              </a:rPr>
            </a:b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lvl="1" indent="0">
              <a:lnSpc>
                <a:spcPct val="200000"/>
              </a:lnSpc>
              <a:spcBef>
                <a:spcPts val="0"/>
              </a:spcBef>
              <a:buNone/>
            </a:pPr>
            <a:endParaRPr lang="en-US" sz="1900" dirty="0">
              <a:latin typeface="Times New Roman" panose="02020603050405020304" pitchFamily="18" charset="0"/>
              <a:ea typeface="Calibri" panose="020F0502020204030204" pitchFamily="34" charset="0"/>
              <a:cs typeface="Times New Roman" panose="02020603050405020304" pitchFamily="18" charset="0"/>
            </a:endParaRPr>
          </a:p>
          <a:p>
            <a:pPr marL="800100" lvl="1" indent="-342900">
              <a:lnSpc>
                <a:spcPct val="200000"/>
              </a:lnSpc>
              <a:spcBef>
                <a:spcPts val="0"/>
              </a:spcBef>
              <a:buFont typeface="+mj-lt"/>
              <a:buAutoNum type="alphaLcPeriod"/>
            </a:pP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p>
            <a:pPr marL="457200" lvl="1" indent="0">
              <a:lnSpc>
                <a:spcPct val="200000"/>
              </a:lnSpc>
              <a:spcBef>
                <a:spcPts val="0"/>
              </a:spcBef>
              <a:buNone/>
            </a:pP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5" name="Picture 4">
            <a:extLst>
              <a:ext uri="{FF2B5EF4-FFF2-40B4-BE49-F238E27FC236}">
                <a16:creationId xmlns:a16="http://schemas.microsoft.com/office/drawing/2014/main" id="{D4BA9679-9657-57C0-6A03-0A68B2BB59E1}"/>
              </a:ext>
            </a:extLst>
          </p:cNvPr>
          <p:cNvPicPr>
            <a:picLocks noChangeAspect="1"/>
          </p:cNvPicPr>
          <p:nvPr/>
        </p:nvPicPr>
        <p:blipFill>
          <a:blip r:embed="rId4"/>
          <a:stretch>
            <a:fillRect/>
          </a:stretch>
        </p:blipFill>
        <p:spPr>
          <a:xfrm>
            <a:off x="3780439" y="3014057"/>
            <a:ext cx="5217646" cy="2767519"/>
          </a:xfrm>
          <a:prstGeom prst="rect">
            <a:avLst/>
          </a:prstGeom>
        </p:spPr>
      </p:pic>
      <p:sp>
        <p:nvSpPr>
          <p:cNvPr id="7" name="TextBox 6">
            <a:extLst>
              <a:ext uri="{FF2B5EF4-FFF2-40B4-BE49-F238E27FC236}">
                <a16:creationId xmlns:a16="http://schemas.microsoft.com/office/drawing/2014/main" id="{957A8975-203C-ABC2-BB1C-C3C7A08051B9}"/>
              </a:ext>
            </a:extLst>
          </p:cNvPr>
          <p:cNvSpPr txBox="1"/>
          <p:nvPr/>
        </p:nvSpPr>
        <p:spPr>
          <a:xfrm>
            <a:off x="3411648" y="5899541"/>
            <a:ext cx="7942152" cy="409023"/>
          </a:xfrm>
          <a:prstGeom prst="rect">
            <a:avLst/>
          </a:prstGeom>
          <a:noFill/>
        </p:spPr>
        <p:txBody>
          <a:bodyPr wrap="square">
            <a:spAutoFit/>
          </a:bodyPr>
          <a:lstStyle/>
          <a:p>
            <a:pPr marR="0" algn="just">
              <a:lnSpc>
                <a:spcPct val="200000"/>
              </a:lnSpc>
              <a:spcBef>
                <a:spcPts val="0"/>
              </a:spcBef>
              <a:spcAft>
                <a:spcPts val="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Key Observations: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by seeing these numbers, we can say that airport traffic impacts flight prices.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3" name="Video 12">
            <a:hlinkClick r:id="" action="ppaction://media"/>
            <a:extLst>
              <a:ext uri="{FF2B5EF4-FFF2-40B4-BE49-F238E27FC236}">
                <a16:creationId xmlns:a16="http://schemas.microsoft.com/office/drawing/2014/main" id="{BDC79800-22C7-003E-5D2C-3629418A120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99262149"/>
      </p:ext>
    </p:extLst>
  </p:cSld>
  <p:clrMapOvr>
    <a:masterClrMapping/>
  </p:clrMapOvr>
  <mc:AlternateContent xmlns:mc="http://schemas.openxmlformats.org/markup-compatibility/2006">
    <mc:Choice xmlns:p14="http://schemas.microsoft.com/office/powerpoint/2010/main" Requires="p14">
      <p:transition spd="slow" p14:dur="2000" advTm="25826"/>
    </mc:Choice>
    <mc:Fallback>
      <p:transition spd="slow" advTm="258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CBA22-EE06-0875-AA6B-CA3DDF5E0048}"/>
              </a:ext>
            </a:extLst>
          </p:cNvPr>
          <p:cNvSpPr>
            <a:spLocks noGrp="1"/>
          </p:cNvSpPr>
          <p:nvPr>
            <p:ph type="title"/>
          </p:nvPr>
        </p:nvSpPr>
        <p:spPr>
          <a:xfrm>
            <a:off x="838200" y="365126"/>
            <a:ext cx="10515600" cy="965734"/>
          </a:xfrm>
        </p:spPr>
        <p:txBody>
          <a:bodyPr>
            <a:normAutofit/>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Research Questions </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cont</a:t>
            </a:r>
            <a:endParaRPr lang="en-US" sz="1800" dirty="0"/>
          </a:p>
        </p:txBody>
      </p:sp>
      <p:sp>
        <p:nvSpPr>
          <p:cNvPr id="3" name="Content Placeholder 2">
            <a:extLst>
              <a:ext uri="{FF2B5EF4-FFF2-40B4-BE49-F238E27FC236}">
                <a16:creationId xmlns:a16="http://schemas.microsoft.com/office/drawing/2014/main" id="{A73549B3-70A1-A70E-74FA-78AFBC648401}"/>
              </a:ext>
            </a:extLst>
          </p:cNvPr>
          <p:cNvSpPr>
            <a:spLocks noGrp="1"/>
          </p:cNvSpPr>
          <p:nvPr>
            <p:ph idx="1"/>
          </p:nvPr>
        </p:nvSpPr>
        <p:spPr>
          <a:xfrm>
            <a:off x="838200" y="1445380"/>
            <a:ext cx="10515600" cy="4351338"/>
          </a:xfrm>
        </p:spPr>
        <p:txBody>
          <a:bodyPr/>
          <a:lstStyle/>
          <a:p>
            <a:pPr marL="0" indent="0">
              <a:buNone/>
            </a:pPr>
            <a:endParaRPr lang="en-US" sz="1800" b="1"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6" name="TextBox 5">
            <a:extLst>
              <a:ext uri="{FF2B5EF4-FFF2-40B4-BE49-F238E27FC236}">
                <a16:creationId xmlns:a16="http://schemas.microsoft.com/office/drawing/2014/main" id="{382A52EA-2D2B-7EF5-531D-54EA6AC65CF9}"/>
              </a:ext>
            </a:extLst>
          </p:cNvPr>
          <p:cNvSpPr txBox="1"/>
          <p:nvPr/>
        </p:nvSpPr>
        <p:spPr>
          <a:xfrm>
            <a:off x="1202910" y="1242421"/>
            <a:ext cx="8070466" cy="840871"/>
          </a:xfrm>
          <a:prstGeom prst="rect">
            <a:avLst/>
          </a:prstGeom>
          <a:noFill/>
        </p:spPr>
        <p:txBody>
          <a:bodyPr wrap="square">
            <a:spAutoFit/>
          </a:bodyPr>
          <a:lstStyle/>
          <a:p>
            <a:pPr marR="0" lvl="0">
              <a:lnSpc>
                <a:spcPct val="200000"/>
              </a:lnSpc>
              <a:spcBef>
                <a:spcPts val="0"/>
              </a:spcBef>
              <a:spcAft>
                <a:spcPts val="0"/>
              </a:spcAft>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b.  </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Do flight prices vary by time of day?</a:t>
            </a:r>
            <a:br>
              <a:rPr lang="en-US" sz="1200" dirty="0">
                <a:effectLst/>
                <a:latin typeface="Times New Roman" panose="02020603050405020304" pitchFamily="18" charset="0"/>
                <a:ea typeface="Calibri" panose="020F0502020204030204" pitchFamily="34" charset="0"/>
                <a:cs typeface="Times New Roman" panose="02020603050405020304" pitchFamily="18" charset="0"/>
              </a:rPr>
            </a:b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descr="A screenshot of a computer screen&#10;&#10;Description automatically generated">
            <a:extLst>
              <a:ext uri="{FF2B5EF4-FFF2-40B4-BE49-F238E27FC236}">
                <a16:creationId xmlns:a16="http://schemas.microsoft.com/office/drawing/2014/main" id="{B96ACC16-EFE6-6F19-7477-9325B4114AB6}"/>
              </a:ext>
            </a:extLst>
          </p:cNvPr>
          <p:cNvPicPr>
            <a:picLocks noChangeAspect="1"/>
          </p:cNvPicPr>
          <p:nvPr/>
        </p:nvPicPr>
        <p:blipFill>
          <a:blip r:embed="rId4"/>
          <a:stretch>
            <a:fillRect/>
          </a:stretch>
        </p:blipFill>
        <p:spPr>
          <a:xfrm>
            <a:off x="3965575" y="2040255"/>
            <a:ext cx="4260850" cy="2777490"/>
          </a:xfrm>
          <a:prstGeom prst="rect">
            <a:avLst/>
          </a:prstGeom>
        </p:spPr>
      </p:pic>
      <p:sp>
        <p:nvSpPr>
          <p:cNvPr id="9" name="TextBox 8">
            <a:extLst>
              <a:ext uri="{FF2B5EF4-FFF2-40B4-BE49-F238E27FC236}">
                <a16:creationId xmlns:a16="http://schemas.microsoft.com/office/drawing/2014/main" id="{FA7A2349-86D8-F69F-1C66-AE882ECE9AA8}"/>
              </a:ext>
            </a:extLst>
          </p:cNvPr>
          <p:cNvSpPr txBox="1"/>
          <p:nvPr/>
        </p:nvSpPr>
        <p:spPr>
          <a:xfrm>
            <a:off x="2415011" y="5118484"/>
            <a:ext cx="8575895" cy="778355"/>
          </a:xfrm>
          <a:prstGeom prst="rect">
            <a:avLst/>
          </a:prstGeom>
          <a:noFill/>
        </p:spPr>
        <p:txBody>
          <a:bodyPr wrap="square">
            <a:spAutoFit/>
          </a:bodyPr>
          <a:lstStyle/>
          <a:p>
            <a:pPr marL="0" marR="0" algn="just">
              <a:lnSpc>
                <a:spcPct val="200000"/>
              </a:lnSpc>
              <a:spcBef>
                <a:spcPts val="0"/>
              </a:spcBef>
              <a:spcAft>
                <a:spcPts val="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Key Observations: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There is a price difference between the time of day of the flight. Flight prices are higher in the early morning and early afternoon than in the night and evening.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2" name="Video 11">
            <a:hlinkClick r:id="" action="ppaction://media"/>
            <a:extLst>
              <a:ext uri="{FF2B5EF4-FFF2-40B4-BE49-F238E27FC236}">
                <a16:creationId xmlns:a16="http://schemas.microsoft.com/office/drawing/2014/main" id="{B9461309-26EB-4C55-5D2E-7687C6122EA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746620" y="5412620"/>
            <a:ext cx="1363084" cy="1363084"/>
          </a:xfrm>
          <a:prstGeom prst="ellipse">
            <a:avLst/>
          </a:prstGeom>
        </p:spPr>
      </p:pic>
    </p:spTree>
    <p:extLst>
      <p:ext uri="{BB962C8B-B14F-4D97-AF65-F5344CB8AC3E}">
        <p14:creationId xmlns:p14="http://schemas.microsoft.com/office/powerpoint/2010/main" val="1870355776"/>
      </p:ext>
    </p:extLst>
  </p:cSld>
  <p:clrMapOvr>
    <a:masterClrMapping/>
  </p:clrMapOvr>
  <mc:AlternateContent xmlns:mc="http://schemas.openxmlformats.org/markup-compatibility/2006">
    <mc:Choice xmlns:p14="http://schemas.microsoft.com/office/powerpoint/2010/main" Requires="p14">
      <p:transition spd="slow" p14:dur="2000" advTm="30192"/>
    </mc:Choice>
    <mc:Fallback>
      <p:transition spd="slow" advTm="30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DDCB0-1A98-56EE-5CF3-EA97EBAE1460}"/>
              </a:ext>
            </a:extLst>
          </p:cNvPr>
          <p:cNvSpPr>
            <a:spLocks noGrp="1"/>
          </p:cNvSpPr>
          <p:nvPr>
            <p:ph type="title"/>
          </p:nvPr>
        </p:nvSpPr>
        <p:spPr>
          <a:xfrm>
            <a:off x="838200" y="365125"/>
            <a:ext cx="10515600" cy="996747"/>
          </a:xfrm>
        </p:spPr>
        <p:txBody>
          <a:bodyPr>
            <a:normAutofit/>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Research Questions </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cont</a:t>
            </a:r>
            <a:endParaRPr lang="en-US" sz="1800" dirty="0"/>
          </a:p>
        </p:txBody>
      </p:sp>
      <p:sp>
        <p:nvSpPr>
          <p:cNvPr id="3" name="Content Placeholder 2">
            <a:extLst>
              <a:ext uri="{FF2B5EF4-FFF2-40B4-BE49-F238E27FC236}">
                <a16:creationId xmlns:a16="http://schemas.microsoft.com/office/drawing/2014/main" id="{09694B13-3F6B-0A03-6DBD-FFA2CFCBEFA7}"/>
              </a:ext>
            </a:extLst>
          </p:cNvPr>
          <p:cNvSpPr>
            <a:spLocks noGrp="1"/>
          </p:cNvSpPr>
          <p:nvPr>
            <p:ph idx="1"/>
          </p:nvPr>
        </p:nvSpPr>
        <p:spPr>
          <a:xfrm>
            <a:off x="838200" y="1825625"/>
            <a:ext cx="10515600" cy="1822922"/>
          </a:xfrm>
        </p:spPr>
        <p:txBody>
          <a:bodyPr/>
          <a:lstStyle/>
          <a:p>
            <a:pPr marL="0" indent="0">
              <a:buNone/>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c.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Do flight prices change by day of the week?</a:t>
            </a:r>
          </a:p>
          <a:p>
            <a:pPr marL="0" indent="0">
              <a:buNone/>
            </a:pPr>
            <a:br>
              <a:rPr lang="en-US" sz="1200" dirty="0">
                <a:effectLst/>
                <a:latin typeface="Times New Roman" panose="02020603050405020304" pitchFamily="18" charset="0"/>
                <a:ea typeface="Calibri" panose="020F0502020204030204" pitchFamily="34" charset="0"/>
                <a:cs typeface="Times New Roman" panose="02020603050405020304" pitchFamily="18" charset="0"/>
              </a:rPr>
            </a:b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6" name="Picture 5" descr="A blue and green stripes&#10;&#10;Description automatically generated">
            <a:extLst>
              <a:ext uri="{FF2B5EF4-FFF2-40B4-BE49-F238E27FC236}">
                <a16:creationId xmlns:a16="http://schemas.microsoft.com/office/drawing/2014/main" id="{D90FC0CB-9D91-4227-7807-820E3E2C24B6}"/>
              </a:ext>
            </a:extLst>
          </p:cNvPr>
          <p:cNvPicPr>
            <a:picLocks noChangeAspect="1"/>
          </p:cNvPicPr>
          <p:nvPr/>
        </p:nvPicPr>
        <p:blipFill rotWithShape="1">
          <a:blip r:embed="rId4"/>
          <a:srcRect r="10626"/>
          <a:stretch/>
        </p:blipFill>
        <p:spPr bwMode="auto">
          <a:xfrm>
            <a:off x="3874396" y="2344892"/>
            <a:ext cx="4130040" cy="2607310"/>
          </a:xfrm>
          <a:prstGeom prst="rect">
            <a:avLst/>
          </a:prstGeom>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10D6A9B3-F2AC-3362-202F-C2417B12DA7E}"/>
              </a:ext>
            </a:extLst>
          </p:cNvPr>
          <p:cNvSpPr txBox="1"/>
          <p:nvPr/>
        </p:nvSpPr>
        <p:spPr>
          <a:xfrm>
            <a:off x="2037873" y="5082291"/>
            <a:ext cx="8948653" cy="778355"/>
          </a:xfrm>
          <a:prstGeom prst="rect">
            <a:avLst/>
          </a:prstGeom>
          <a:noFill/>
        </p:spPr>
        <p:txBody>
          <a:bodyPr wrap="square">
            <a:spAutoFit/>
          </a:bodyPr>
          <a:lstStyle/>
          <a:p>
            <a:pPr marL="0" marR="0" algn="just">
              <a:lnSpc>
                <a:spcPct val="200000"/>
              </a:lnSpc>
              <a:spcBef>
                <a:spcPts val="0"/>
              </a:spcBef>
              <a:spcAft>
                <a:spcPts val="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Key Observations: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The middle of the week will likely have higher flight prices, followed by the weekend and early weekdays. Tuesday and Friday are the two days when flights are at their lowest. Therefore, the day of the week also influences flight prices.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 name="Video 10">
            <a:hlinkClick r:id="" action="ppaction://media"/>
            <a:extLst>
              <a:ext uri="{FF2B5EF4-FFF2-40B4-BE49-F238E27FC236}">
                <a16:creationId xmlns:a16="http://schemas.microsoft.com/office/drawing/2014/main" id="{836B2C4B-7A87-FB03-C0EA-3A0ADF10C3B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683024" y="5349024"/>
            <a:ext cx="1426679" cy="1426679"/>
          </a:xfrm>
          <a:prstGeom prst="ellipse">
            <a:avLst/>
          </a:prstGeom>
        </p:spPr>
      </p:pic>
    </p:spTree>
    <p:extLst>
      <p:ext uri="{BB962C8B-B14F-4D97-AF65-F5344CB8AC3E}">
        <p14:creationId xmlns:p14="http://schemas.microsoft.com/office/powerpoint/2010/main" val="852845822"/>
      </p:ext>
    </p:extLst>
  </p:cSld>
  <p:clrMapOvr>
    <a:masterClrMapping/>
  </p:clrMapOvr>
  <mc:AlternateContent xmlns:mc="http://schemas.openxmlformats.org/markup-compatibility/2006">
    <mc:Choice xmlns:p14="http://schemas.microsoft.com/office/powerpoint/2010/main" Requires="p14">
      <p:transition spd="slow" p14:dur="2000" advTm="27057"/>
    </mc:Choice>
    <mc:Fallback>
      <p:transition spd="slow" advTm="270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406C5-F1E5-4747-08E8-C46C9A95F064}"/>
              </a:ext>
            </a:extLst>
          </p:cNvPr>
          <p:cNvSpPr>
            <a:spLocks noGrp="1"/>
          </p:cNvSpPr>
          <p:nvPr>
            <p:ph type="title"/>
          </p:nvPr>
        </p:nvSpPr>
        <p:spPr/>
        <p:txBody>
          <a:bodyPr>
            <a:normAutofit/>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Research Questions </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cont</a:t>
            </a:r>
            <a:endParaRPr lang="en-US" sz="1800" dirty="0"/>
          </a:p>
        </p:txBody>
      </p:sp>
      <p:sp>
        <p:nvSpPr>
          <p:cNvPr id="3" name="Content Placeholder 2">
            <a:extLst>
              <a:ext uri="{FF2B5EF4-FFF2-40B4-BE49-F238E27FC236}">
                <a16:creationId xmlns:a16="http://schemas.microsoft.com/office/drawing/2014/main" id="{10D38053-5631-48A8-1ED0-F45F2A25E6F1}"/>
              </a:ext>
            </a:extLst>
          </p:cNvPr>
          <p:cNvSpPr>
            <a:spLocks noGrp="1"/>
          </p:cNvSpPr>
          <p:nvPr>
            <p:ph idx="1"/>
          </p:nvPr>
        </p:nvSpPr>
        <p:spPr>
          <a:xfrm>
            <a:off x="838200" y="1825625"/>
            <a:ext cx="10515600" cy="917575"/>
          </a:xfrm>
        </p:spPr>
        <p:txBody>
          <a:bodyPr>
            <a:normAutofit/>
          </a:bodyPr>
          <a:lstStyle/>
          <a:p>
            <a:pPr marL="0" indent="0">
              <a:buNone/>
            </a:pPr>
            <a:r>
              <a:rPr lang="en-US" sz="1200" b="1" dirty="0">
                <a:effectLst/>
                <a:latin typeface="Times New Roman" panose="02020603050405020304" pitchFamily="18" charset="0"/>
                <a:ea typeface="Calibri" panose="020F0502020204030204" pitchFamily="34" charset="0"/>
              </a:rPr>
              <a:t>d</a:t>
            </a:r>
            <a:r>
              <a:rPr lang="en-US" sz="1200" dirty="0">
                <a:effectLst/>
                <a:latin typeface="Times New Roman" panose="02020603050405020304" pitchFamily="18" charset="0"/>
                <a:ea typeface="Calibri" panose="020F0502020204030204" pitchFamily="34" charset="0"/>
              </a:rPr>
              <a:t>. What is the impact of the holiday season on flight prices?</a:t>
            </a:r>
          </a:p>
          <a:p>
            <a:pPr marL="0" indent="0">
              <a:buNone/>
            </a:pPr>
            <a:br>
              <a:rPr lang="en-US" sz="1200" dirty="0">
                <a:effectLst/>
                <a:latin typeface="Times New Roman" panose="02020603050405020304" pitchFamily="18" charset="0"/>
                <a:ea typeface="Calibri" panose="020F0502020204030204" pitchFamily="34" charset="0"/>
              </a:rPr>
            </a:br>
            <a:endParaRPr lang="en-US" sz="1200" dirty="0"/>
          </a:p>
        </p:txBody>
      </p:sp>
      <p:pic>
        <p:nvPicPr>
          <p:cNvPr id="4" name="Picture 3" descr="A screenshot of a graph&#10;&#10;Description automatically generated">
            <a:extLst>
              <a:ext uri="{FF2B5EF4-FFF2-40B4-BE49-F238E27FC236}">
                <a16:creationId xmlns:a16="http://schemas.microsoft.com/office/drawing/2014/main" id="{09BA0330-629D-1131-2435-5D81A3E3F203}"/>
              </a:ext>
            </a:extLst>
          </p:cNvPr>
          <p:cNvPicPr>
            <a:picLocks noChangeAspect="1"/>
          </p:cNvPicPr>
          <p:nvPr/>
        </p:nvPicPr>
        <p:blipFill>
          <a:blip r:embed="rId4"/>
          <a:stretch>
            <a:fillRect/>
          </a:stretch>
        </p:blipFill>
        <p:spPr>
          <a:xfrm>
            <a:off x="3965575" y="2284412"/>
            <a:ext cx="4260850" cy="2600960"/>
          </a:xfrm>
          <a:prstGeom prst="rect">
            <a:avLst/>
          </a:prstGeom>
        </p:spPr>
      </p:pic>
      <p:sp>
        <p:nvSpPr>
          <p:cNvPr id="6" name="TextBox 5">
            <a:extLst>
              <a:ext uri="{FF2B5EF4-FFF2-40B4-BE49-F238E27FC236}">
                <a16:creationId xmlns:a16="http://schemas.microsoft.com/office/drawing/2014/main" id="{209B982E-2C21-B6A5-87E8-37794EEC135B}"/>
              </a:ext>
            </a:extLst>
          </p:cNvPr>
          <p:cNvSpPr txBox="1"/>
          <p:nvPr/>
        </p:nvSpPr>
        <p:spPr>
          <a:xfrm>
            <a:off x="2752277" y="5003214"/>
            <a:ext cx="8142837" cy="830997"/>
          </a:xfrm>
          <a:prstGeom prst="rect">
            <a:avLst/>
          </a:prstGeom>
          <a:noFill/>
        </p:spPr>
        <p:txBody>
          <a:bodyPr wrap="square">
            <a:spAutoFit/>
          </a:bodyPr>
          <a:lstStyle/>
          <a:p>
            <a:endParaRPr lang="en-US" sz="1200" b="1" dirty="0">
              <a:effectLst/>
              <a:latin typeface="Times New Roman" panose="02020603050405020304" pitchFamily="18" charset="0"/>
              <a:ea typeface="Calibri" panose="020F0502020204030204" pitchFamily="34" charset="0"/>
            </a:endParaRPr>
          </a:p>
          <a:p>
            <a:r>
              <a:rPr lang="en-US" sz="1200" b="1" dirty="0">
                <a:effectLst/>
                <a:latin typeface="Times New Roman" panose="02020603050405020304" pitchFamily="18" charset="0"/>
                <a:ea typeface="Calibri" panose="020F0502020204030204" pitchFamily="34" charset="0"/>
              </a:rPr>
              <a:t>Key Observations: </a:t>
            </a:r>
            <a:r>
              <a:rPr lang="en-US" sz="1200" dirty="0">
                <a:effectLst/>
                <a:latin typeface="Times New Roman" panose="02020603050405020304" pitchFamily="18" charset="0"/>
                <a:ea typeface="Calibri" panose="020F0502020204030204" pitchFamily="34" charset="0"/>
              </a:rPr>
              <a:t>The holiday season is a peak travel period in which flight demand tends to be higher than other seasons. Unfortunately, the data doesn’t show that trend; the graph shows that the flight price during the holiday period is lower than on regular days. </a:t>
            </a:r>
            <a:endParaRPr lang="en-US" sz="1200" dirty="0"/>
          </a:p>
        </p:txBody>
      </p:sp>
      <p:pic>
        <p:nvPicPr>
          <p:cNvPr id="11" name="Video 10">
            <a:hlinkClick r:id="" action="ppaction://media"/>
            <a:extLst>
              <a:ext uri="{FF2B5EF4-FFF2-40B4-BE49-F238E27FC236}">
                <a16:creationId xmlns:a16="http://schemas.microsoft.com/office/drawing/2014/main" id="{0E911638-CF2C-BE48-4A08-D9D199830B5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784140" y="5450140"/>
            <a:ext cx="1325564" cy="1325564"/>
          </a:xfrm>
          <a:prstGeom prst="ellipse">
            <a:avLst/>
          </a:prstGeom>
        </p:spPr>
      </p:pic>
    </p:spTree>
    <p:extLst>
      <p:ext uri="{BB962C8B-B14F-4D97-AF65-F5344CB8AC3E}">
        <p14:creationId xmlns:p14="http://schemas.microsoft.com/office/powerpoint/2010/main" val="1791061913"/>
      </p:ext>
    </p:extLst>
  </p:cSld>
  <p:clrMapOvr>
    <a:masterClrMapping/>
  </p:clrMapOvr>
  <mc:AlternateContent xmlns:mc="http://schemas.openxmlformats.org/markup-compatibility/2006">
    <mc:Choice xmlns:p14="http://schemas.microsoft.com/office/powerpoint/2010/main" Requires="p14">
      <p:transition spd="slow" p14:dur="2000" advTm="29127"/>
    </mc:Choice>
    <mc:Fallback>
      <p:transition spd="slow" advTm="291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theme/theme1.xml><?xml version="1.0" encoding="utf-8"?>
<a:theme xmlns:a="http://schemas.openxmlformats.org/drawingml/2006/main" name="GradientVTI">
  <a:themeElements>
    <a:clrScheme name="Office">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docProps/app.xml><?xml version="1.0" encoding="utf-8"?>
<Properties xmlns="http://schemas.openxmlformats.org/officeDocument/2006/extended-properties" xmlns:vt="http://schemas.openxmlformats.org/officeDocument/2006/docPropsVTypes">
  <Template>TM03457452[[fn=Celestial]]</Template>
  <TotalTime>216</TotalTime>
  <Words>2359</Words>
  <Application>Microsoft Office PowerPoint</Application>
  <PresentationFormat>Widescreen</PresentationFormat>
  <Paragraphs>240</Paragraphs>
  <Slides>28</Slides>
  <Notes>0</Notes>
  <HiddenSlides>0</HiddenSlides>
  <MMClips>26</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Cambria Math</vt:lpstr>
      <vt:lpstr>Symbol</vt:lpstr>
      <vt:lpstr>Times New Roman</vt:lpstr>
      <vt:lpstr>Univers</vt:lpstr>
      <vt:lpstr>GradientVTI</vt:lpstr>
      <vt:lpstr>      </vt:lpstr>
      <vt:lpstr>     Content </vt:lpstr>
      <vt:lpstr>  I. Introduction </vt:lpstr>
      <vt:lpstr>   Objective  </vt:lpstr>
      <vt:lpstr>II. Data Description </vt:lpstr>
      <vt:lpstr>  III. Exploratory Data Analysis (EDA)  </vt:lpstr>
      <vt:lpstr>Research Questions …cont</vt:lpstr>
      <vt:lpstr>Research Questions …cont</vt:lpstr>
      <vt:lpstr>Research Questions …cont</vt:lpstr>
      <vt:lpstr>Research Questions …cont</vt:lpstr>
      <vt:lpstr>IV. Hypothesis Testing</vt:lpstr>
      <vt:lpstr>   a. ANOVA Testing …Cont. </vt:lpstr>
      <vt:lpstr> 1.  Does the meaning of flight price differ significantly across airlines? …Cont </vt:lpstr>
      <vt:lpstr>a. ANOVA Testing …Cont.</vt:lpstr>
      <vt:lpstr> 2.  Are flight prices significantly different based on the day of the week and Class Type? … Cont. </vt:lpstr>
      <vt:lpstr>2.  Are flight prices significantly different based on the day of the week and Class Type? … Cont.</vt:lpstr>
      <vt:lpstr>IV. Hypothesis Testing</vt:lpstr>
      <vt:lpstr>IV. Hypothesis Testing</vt:lpstr>
      <vt:lpstr>   1. Does flight duration impact flight prices?  …Cont.  </vt:lpstr>
      <vt:lpstr> b. Regression Analysis …Cont. </vt:lpstr>
      <vt:lpstr> 2. Do holiday seasons lead to a significant increase in flight prices compared to non-holiday? …Cont. </vt:lpstr>
      <vt:lpstr>b. Regression Analysis …Cont</vt:lpstr>
      <vt:lpstr>  3. What factors best predict the price of a flight? … Cont. </vt:lpstr>
      <vt:lpstr>Methodology … Cont.</vt:lpstr>
      <vt:lpstr>Methodology … Cont.</vt:lpstr>
      <vt:lpstr>  3. Run only with the two predictors …Cont. </vt:lpstr>
      <vt:lpstr>  Reference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Biniam Abebe</dc:creator>
  <cp:lastModifiedBy>Abebe, Biniam</cp:lastModifiedBy>
  <cp:revision>14</cp:revision>
  <dcterms:created xsi:type="dcterms:W3CDTF">2024-03-07T22:14:46Z</dcterms:created>
  <dcterms:modified xsi:type="dcterms:W3CDTF">2024-03-08T02:07:44Z</dcterms:modified>
</cp:coreProperties>
</file>